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entation.xml" ContentType="application/vnd.openxmlformats-officedocument.presentationml.presentation.main+xml"/>
  <Override PartName="/ppt/slides/slide74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7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60.xml" ContentType="application/vnd.openxmlformats-officedocument.presentationml.slide+xml"/>
  <Override PartName="/ppt/slides/slide46.xml" ContentType="application/vnd.openxmlformats-officedocument.presentationml.slide+xml"/>
  <Override PartName="/ppt/slides/slide62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69.xml" ContentType="application/vnd.openxmlformats-officedocument.presentationml.slide+xml"/>
  <Override PartName="/ppt/slides/slide61.xml" ContentType="application/vnd.openxmlformats-officedocument.presentationml.slide+xml"/>
  <Override PartName="/ppt/slides/slide67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8.xml" ContentType="application/vnd.openxmlformats-officedocument.presentationml.slide+xml"/>
  <Override PartName="/ppt/slides/slide6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1"/>
  </p:notesMasterIdLst>
  <p:handoutMasterIdLst>
    <p:handoutMasterId r:id="rId82"/>
  </p:handoutMasterIdLst>
  <p:sldIdLst>
    <p:sldId id="293" r:id="rId5"/>
    <p:sldId id="282" r:id="rId6"/>
    <p:sldId id="283" r:id="rId7"/>
    <p:sldId id="297" r:id="rId8"/>
    <p:sldId id="375" r:id="rId9"/>
    <p:sldId id="299" r:id="rId10"/>
    <p:sldId id="376" r:id="rId11"/>
    <p:sldId id="300" r:id="rId12"/>
    <p:sldId id="301" r:id="rId13"/>
    <p:sldId id="302" r:id="rId14"/>
    <p:sldId id="303" r:id="rId15"/>
    <p:sldId id="305" r:id="rId16"/>
    <p:sldId id="307" r:id="rId17"/>
    <p:sldId id="308" r:id="rId18"/>
    <p:sldId id="310" r:id="rId19"/>
    <p:sldId id="309" r:id="rId20"/>
    <p:sldId id="311" r:id="rId21"/>
    <p:sldId id="312" r:id="rId22"/>
    <p:sldId id="313" r:id="rId23"/>
    <p:sldId id="314" r:id="rId24"/>
    <p:sldId id="316" r:id="rId25"/>
    <p:sldId id="317" r:id="rId26"/>
    <p:sldId id="319" r:id="rId27"/>
    <p:sldId id="320" r:id="rId28"/>
    <p:sldId id="321" r:id="rId29"/>
    <p:sldId id="324" r:id="rId30"/>
    <p:sldId id="318" r:id="rId31"/>
    <p:sldId id="323" r:id="rId32"/>
    <p:sldId id="322" r:id="rId33"/>
    <p:sldId id="315" r:id="rId34"/>
    <p:sldId id="330" r:id="rId35"/>
    <p:sldId id="326" r:id="rId36"/>
    <p:sldId id="329" r:id="rId37"/>
    <p:sldId id="328" r:id="rId38"/>
    <p:sldId id="327" r:id="rId39"/>
    <p:sldId id="333" r:id="rId40"/>
    <p:sldId id="332" r:id="rId41"/>
    <p:sldId id="325" r:id="rId42"/>
    <p:sldId id="331" r:id="rId43"/>
    <p:sldId id="336" r:id="rId44"/>
    <p:sldId id="339" r:id="rId45"/>
    <p:sldId id="338" r:id="rId46"/>
    <p:sldId id="337" r:id="rId47"/>
    <p:sldId id="335" r:id="rId48"/>
    <p:sldId id="334" r:id="rId49"/>
    <p:sldId id="340" r:id="rId50"/>
    <p:sldId id="346" r:id="rId51"/>
    <p:sldId id="345" r:id="rId52"/>
    <p:sldId id="343" r:id="rId53"/>
    <p:sldId id="344" r:id="rId54"/>
    <p:sldId id="349" r:id="rId55"/>
    <p:sldId id="348" r:id="rId56"/>
    <p:sldId id="347" r:id="rId57"/>
    <p:sldId id="341" r:id="rId58"/>
    <p:sldId id="352" r:id="rId59"/>
    <p:sldId id="351" r:id="rId60"/>
    <p:sldId id="354" r:id="rId61"/>
    <p:sldId id="353" r:id="rId62"/>
    <p:sldId id="350" r:id="rId63"/>
    <p:sldId id="356" r:id="rId64"/>
    <p:sldId id="355" r:id="rId65"/>
    <p:sldId id="358" r:id="rId66"/>
    <p:sldId id="357" r:id="rId67"/>
    <p:sldId id="296" r:id="rId68"/>
    <p:sldId id="363" r:id="rId69"/>
    <p:sldId id="342" r:id="rId70"/>
    <p:sldId id="362" r:id="rId71"/>
    <p:sldId id="361" r:id="rId72"/>
    <p:sldId id="360" r:id="rId73"/>
    <p:sldId id="364" r:id="rId74"/>
    <p:sldId id="366" r:id="rId75"/>
    <p:sldId id="368" r:id="rId76"/>
    <p:sldId id="365" r:id="rId77"/>
    <p:sldId id="372" r:id="rId78"/>
    <p:sldId id="367" r:id="rId79"/>
    <p:sldId id="371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74" autoAdjust="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viewProps" Target="view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customXml" Target="../customXml/item4.xml"/><Relationship Id="rId61" Type="http://schemas.openxmlformats.org/officeDocument/2006/relationships/slide" Target="slides/slide57.xml"/><Relationship Id="rId8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6/21/2019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=""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5">
            <a:extLst>
              <a:ext uri="{FF2B5EF4-FFF2-40B4-BE49-F238E27FC236}">
                <a16:creationId xmlns=""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5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5" name="Text Placeholder 6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EDF756E-F310-4229-ACDD-055D299A95FB}"/>
              </a:ext>
            </a:extLst>
          </p:cNvPr>
          <p:cNvSpPr/>
          <p:nvPr userDrawn="1"/>
        </p:nvSpPr>
        <p:spPr>
          <a:xfrm>
            <a:off x="6297105" y="424206"/>
            <a:ext cx="5505254" cy="57314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07666241-4AF6-458A-A571-6C6C291D7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2775" y="3639199"/>
            <a:ext cx="5053936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6F4F2BBF-F210-4954-9C73-A0030AACDD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2775" y="993303"/>
            <a:ext cx="5053936" cy="2513468"/>
          </a:xfrm>
        </p:spPr>
        <p:txBody>
          <a:bodyPr/>
          <a:lstStyle>
            <a:lvl1pPr>
              <a:defRPr sz="5400" cap="none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7260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FD1EE834-4B70-4715-8346-1C029834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46375"/>
            <a:ext cx="9198000" cy="513058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13996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EAE43F4C-1A64-4197-A44B-E6EB874E2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046376"/>
            <a:ext cx="4435831" cy="513058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D7B3F5B8-DC28-4878-AC9F-D434D754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4169" y="1046376"/>
            <a:ext cx="4435831" cy="513058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28349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CB97B01E-88B2-448F-BD96-A1AAFA39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068420"/>
            <a:ext cx="4434840" cy="823912"/>
          </a:xfrm>
          <a:solidFill>
            <a:schemeClr val="tx1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40BADDE2-4EE6-41B4-804C-EBF680128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95160" y="1068420"/>
            <a:ext cx="4434840" cy="823912"/>
          </a:xfrm>
          <a:solidFill>
            <a:schemeClr val="tx1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BB0A14E0-899D-4594-BC9E-AE89BF0D3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1" y="2096752"/>
            <a:ext cx="4434840" cy="4092911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Content Placeholder 5">
            <a:extLst>
              <a:ext uri="{FF2B5EF4-FFF2-40B4-BE49-F238E27FC236}">
                <a16:creationId xmlns="" xmlns:a16="http://schemas.microsoft.com/office/drawing/2014/main" id="{2C699014-D902-4E9A-80CD-8D2BCFE67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95160" y="2096752"/>
            <a:ext cx="4434840" cy="4092911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25328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1" y="2057400"/>
            <a:ext cx="3159612" cy="412658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F53EF1-D412-467C-B7CE-30536F14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2" y="457201"/>
            <a:ext cx="6023727" cy="57267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14757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1" y="2057400"/>
            <a:ext cx="3159612" cy="412658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10319378-269C-406E-9B84-FCF22DA02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88021" y="457201"/>
            <a:ext cx="5949868" cy="57267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03075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1579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=""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>
            <a:extLst>
              <a:ext uri="{FF2B5EF4-FFF2-40B4-BE49-F238E27FC236}">
                <a16:creationId xmlns=""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=""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1" name="Subtitle 2">
            <a:extLst>
              <a:ext uri="{FF2B5EF4-FFF2-40B4-BE49-F238E27FC236}">
                <a16:creationId xmlns=""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28F8443E-0D06-4057-933B-C87E884C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Text Placeholder 5">
            <a:extLst>
              <a:ext uri="{FF2B5EF4-FFF2-40B4-BE49-F238E27FC236}">
                <a16:creationId xmlns=""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=""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=""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=""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600" b="1" spc="-1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FIRST UP</a:t>
            </a:r>
            <a:br>
              <a:rPr lang="en-US" sz="1600" b="1" spc="-1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600" b="1" spc="-100" baseline="0" noProof="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1600" b="1" spc="-100" baseline="0" noProof="0" dirty="0">
                <a:solidFill>
                  <a:schemeClr val="tx1"/>
                </a:solidFill>
                <a:latin typeface="Corbel" panose="020B0503020204020204" pitchFamily="34" charset="0"/>
              </a:rPr>
              <a:t>CONSULTANTS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6" r:id="rId10"/>
    <p:sldLayoutId id="2147483657" r:id="rId11"/>
    <p:sldLayoutId id="2147483654" r:id="rId12"/>
    <p:sldLayoutId id="2147483672" r:id="rId13"/>
    <p:sldLayoutId id="2147483666" r:id="rId14"/>
    <p:sldLayoutId id="2147483667" r:id="rId15"/>
    <p:sldLayoutId id="2147483668" r:id="rId16"/>
    <p:sldLayoutId id="2147483673" r:id="rId17"/>
    <p:sldLayoutId id="2147483675" r:id="rId18"/>
    <p:sldLayoutId id="2147483669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9" r="8569"/>
          <a:stretch>
            <a:fillRect/>
          </a:stretch>
        </p:blipFill>
        <p:spPr>
          <a:xfrm>
            <a:off x="213445" y="116114"/>
            <a:ext cx="11234057" cy="6611232"/>
          </a:xfr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5942" y="3954410"/>
            <a:ext cx="8230685" cy="1674470"/>
          </a:xfrm>
        </p:spPr>
        <p:txBody>
          <a:bodyPr/>
          <a:lstStyle/>
          <a:p>
            <a:r>
              <a:rPr lang="th-TH" sz="8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การปฏิบัติงานด้านการเงิน</a:t>
            </a:r>
            <a:endParaRPr lang="en-US" sz="88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6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7486" y="432000"/>
            <a:ext cx="8886171" cy="23402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“ส่วนราชการ”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หมายความว่า กระทรวง ทบวง กรม หรือส่วนราชการที่เรียกชื่ออย่างอื่นและมีฐานะเป็นกรม และให้หมายความรวมถึงจังหวัดและกลุ่มจังหวัดตามกฎหมายว่าด้วยระเบียบบริหารราชการแผ่นดินด้วย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11</a:t>
            </a:fld>
            <a:endParaRPr lang="en-US" noProof="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/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31999" y="431999"/>
            <a:ext cx="10293151" cy="34288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“หน่วยงานย่อย”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หมายความว่า หน่วยงานในสังกัดของส่วนราชการ ในราชการบริหารส่วนกลางหรือในราชการบริหารส่วนภูมิภาค หรือที่ตั้งอยู่ในอำเภอ ซึ่งมิได้เบิกเงินจากกรมบัญชีกลาง หรือสำนักงานคลังจังหวัด แต่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เบิกเงินผ่าน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ส่วนราชการ ที่เป็นหน่วยงานผู้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เบิก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สนง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.ที่ดินจังหวัดสาขา ส่วนแยก เว้น สาขา</a:t>
            </a:r>
            <a:r>
              <a:rPr lang="th-TH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ธัญญ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บุรี สาขาบางคล้า สาขาเสนา )</a:t>
            </a:r>
            <a:b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“คลัง”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หมายความว่า ที่เก็บรักษาเงินแผ่นดินของกระทรวงการคลัง และให้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หมายความ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รวมถึงบัญชีเงินฝากธนาคารแห่งประเทศไทยเพื่อการนี้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ด้วย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719887" y="432000"/>
            <a:ext cx="5472113" cy="57592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2000" y="1401484"/>
            <a:ext cx="10061829" cy="38061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“เจ้าหน้าที่การเงิน”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หมายความว่า หัวหน้าฝ่ายการเงิน หรือผู้ดำรงตำแหน่งอื่น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ปฏิบัติงานในลักษณะเช่นเดียวกันกับหัวหน้าฝ่ายการเงิน และให้หมายความรวมถึง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เจ้าหน้าที่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รับ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จ่ายเงินของส่วนราชการด้วย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“สำนักงานการตรวจเงินแผ่นดิน”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หมายความรวมถึง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สำนักงานการ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ตรวจเงินแผ่นดินภูมิภาคและสำนักตรวจเงินแผ่นดินจังหวัดด้วย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“งบรายจ่าย</a:t>
            </a:r>
            <a:r>
              <a:rPr lang="th-TH" sz="3600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หมายความ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ว่า งบรายจ่ายตามระเบียบว่าด้วยการบริหาร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งบประมาณ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(หลักการจำแนกงบประมาณรายจ่าย)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13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3"/>
            <a:ext cx="11351978" cy="38462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sz="3600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“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หลักฐานการจ่าย”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หลักฐานที่แสดงว่าได้มีการจ่ายเงินให้แก่ผู้รับหรือเจ้าหนี้ตามข้อผูกพันโดยถูกต้อง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แล้ว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(ใบเสร็จรับเงิน ใบรับรองแทนใบเสร็จรับเงิน ใบสำคัญรับเงิน)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“เงินยืม”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เงินที่ส่วนราชการจ่ายให้แก่บุคคลใดบุคคลหนึ่งยืมเพื่อเป็นค่าใช้จ่ายในการเดินทางไปราชการหรือปฏิบัติราชการ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อื่นใด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ทั้งนี้ ไม่ว่าจะจ่ายจากงบประมาณรายจ่ายหรือเงินนอกงบประมาณ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“ตู้นิรภัย</a:t>
            </a:r>
            <a:r>
              <a:rPr lang="th-TH" sz="3600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 ตู้เหล็กอันมั่นคงซึ่งใช้สำหรับเก็บรักษา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เงินของ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ทาง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14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2970" y="406400"/>
            <a:ext cx="10526287" cy="4586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dirty="0">
                <a:solidFill>
                  <a:schemeClr val="bg1"/>
                </a:solidFill>
                <a:latin typeface="Arial Black" pitchFamily="34" charset="0"/>
                <a:cs typeface="JasmineUPC" pitchFamily="18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“เงินรายได้แผ่นดิน”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เงินทั้งปวงที่หน่วยงานของรัฐจัดเก็บหรือได้รับไว้เป็นกรรมสิทธิ์ตามกฎหมาย ระเบียบ ข้อบังคับ หรือจากนิติกรรมหรือ  นิติเหตุและกฎหมายว่าด้วยเงินคงคลัง และกฎหมายว่าด้วยวินัยการเงินการคลังของรัฐ บัญญัติไม่ให้หน่วยงานของรัฐนั้นนำไปใช้จ่ายหรือหักไว้เพื่อการใดๆ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“เงินเบิกเกินส่งคืน”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เงินงบประมาณรายจ่ายที่ส่วนราชการเบิกจากคลังไปแล้ว แต่ไม่ได้จ่ายหรือจ่ายไม่หมด หรือจ่ายไปแล้วแต่ถูกเรียกคืน   และได้นำส่งคลังก่อนสิ้นปีงบประมาณหรือก่อนสิ้นระยะเวลาเบิกเงินที่กันไว้เบิกเหลื่อม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(เช่น เรียกคืนเงินเดือน กรณีข้าราชการเสียชีวิต  /ค่ารักษาพยาบาล/ค่าเช่าบ้าน  /ค่าใช้จ่ายในการเดินทาง เรียกคืน/ส่งคืนภายในปี</a:t>
            </a:r>
            <a:r>
              <a:rPr lang="th-TH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งปม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dirty="0">
              <a:solidFill>
                <a:srgbClr val="FFFF00"/>
              </a:solidFill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15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3"/>
            <a:ext cx="11073560" cy="523843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“เงินเหลือจ่ายปีเก่าส่งคืน”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เงินงบประมาณรายจ่ายที่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ราชการเบิกจากคลังไปแล้ว แต่ไม่ได้จ่ายหรือจ่ายไม่หมด หรือจ่ายไปแล้วแต่ถูกเรียกคืน และได้นำส่งคลังภายหลังสิ้นงบประมาณหรือภายหลังระยะเวลาเบิกเงินที่กันไว้เบิกเหลื่อมปี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“เงินนอกงบประมาณ”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บรรดาเงินทั้งปวงที่หน่วยงานของรัฐจัดเก็บ หรือได้รับไว้เป็นกรรมสิทธิ์ตามกฎหมาย ระเบียบ ข้อบังคับ หรือจากนิติกรรมหรือนิติเหตุ หรือกรณีอื่นใดที่ต้องนำส่งคลัง แต่มีกฎหมายอนุญาตให้สามารถเก็บไว้ใช้จ่ายได้โดยไม่ต้องนำส่ง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คลัง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(เงินมัดจำรังวัด เงินรายได้ของ</a:t>
            </a:r>
            <a:r>
              <a:rPr lang="th-TH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อบท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เงินค่าใช้จ่ายในการจัดเก็บอากรแสตมป์ เงินค่าใช้จ่ายในการจัดเก็บภาษีอากรให้องค์กรปกครองส่วนท้องถิ่น เงินบริจาค)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16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555315" cy="5036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ระบบ”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ระบบการบริหารการเงินการคลังภาครัฐด้วยระบบอิเล็กทรอนิกส์(</a:t>
            </a:r>
            <a:r>
              <a:rPr lang="en-US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Government Fiscal Management Information system: GFMIS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ซึ่งปฏิบัติโดยผ่านช่องทางที่กระทรวงการคลังกำหนด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“ข้อมูลหลักผู้ขาย”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หมายความว่า ข้อมูลของหน่วยงานผู้เบิกหรือเจ้าหนี้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ผู้มีสิทธิรับเงินเกี่ยวกับชื่อ ที่อยู่ เลขประจำตัวประชาชน เลขประจำตัวผู้เสียภาษี ชื่อและเลขที่บัญชีธนาคารเลขที่สัญญาเงื่อนไขการชำระเงิน หรือข้อมูล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อื่นใด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จำเป็น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แล้วแต่กรณี เพื่อใช้สำหรับการรับเงินที่ขอเบิกจาก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คลัง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(จ่ายตรงเข้าบัญชีของเจ้าหนี้หรือผู้มีสิทธิรับเงิน)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๕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ให้ปลัดกระทรวงการคลังรักษาการตามระเบียบนี้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17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932687" cy="54510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sz="4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๖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บรรดาแบบพิมพ์ เอกสาร ทะเบียนคุม รายงาน ที่ใช้ในการเบิก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เงินจาก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คลัง การรับเงิน การจ่ายเงิน การเก็บรักษาเงิน และการนำเงินส่งคลัง ตลอดจนวิธีใช้ให้เป็นไปตามที่กรมบัญชีกลาง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</a:t>
            </a:r>
            <a:b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ข้อ ๗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ในกรณีที่หน่วยงานของรัฐมีปัญหาเกี่ยวกับการปฏิบัติหรือไม่สามารถปฏิบัติตามข้อกำหนดในระเบียบนี้ ให้หัวหน้าหน่วยงานของรัฐนั้น ขอหารือเพื่อให้กระทรวงการคลังวินิจฉัยหรือขอทำความตกลงกับกระทรวงการคลัง แล้วแต่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กรณี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หรือให้กระทรวงการคลังกำหนดหลักเกณฑ์วิธีปฏิบัติในการเบิกจ่ายเงินจาก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คลัง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การรับเงิน การจ่ายเงิน การเก็บรักษาเงิน และการนำเงินส่งคลัง เพื่อเป็น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ให้หน่วยงานของรัฐถือ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ปฏิบัติ</a:t>
            </a:r>
            <a:b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800" dirty="0">
                <a:solidFill>
                  <a:schemeClr val="tx2"/>
                </a:solidFill>
                <a:latin typeface="Arial Black" pitchFamily="34" charset="0"/>
                <a:cs typeface="JasmineUPC" pitchFamily="18" charset="-34"/>
              </a:rPr>
              <a:t> </a:t>
            </a:r>
            <a:r>
              <a:rPr lang="th-TH" sz="4800" dirty="0" smtClean="0">
                <a:solidFill>
                  <a:schemeClr val="tx2"/>
                </a:solidFill>
                <a:latin typeface="Arial Black" pitchFamily="34" charset="0"/>
                <a:cs typeface="JasmineUPC" pitchFamily="18" charset="-34"/>
              </a:rPr>
              <a:t>       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52150" y="246744"/>
            <a:ext cx="471714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th-TH" sz="4000" b="1" i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๑ ความทั่วไป</a:t>
            </a:r>
            <a:endParaRPr lang="th-TH" sz="4000" b="1" i="1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18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814006"/>
            <a:ext cx="11073560" cy="51865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00000"/>
              </a:lnSpc>
              <a:defRPr/>
            </a:pPr>
            <a:r>
              <a:rPr lang="th-TH" sz="4400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ข้อ ๑๐ </a:t>
            </a:r>
            <a:r>
              <a:rPr lang="th-TH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ให้หัวหน้าหน่วยงานผู้เบิกหรือผู้ที่หัวหน้าหน่วยงานผู้เบิก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มอบหมาย </a:t>
            </a:r>
            <a:r>
              <a:rPr lang="th-TH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เป็นผู้มีสิทธิในการปฏิบัติงานในระบบ ตามช่องทางที่กระทรวงการคลัง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กำหนด</a:t>
            </a:r>
            <a:b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ข้อ ๑๑ </a:t>
            </a:r>
            <a:r>
              <a:rPr lang="th-TH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ให้ผู้มีสิทธิตามข้อ ๑๐ ดำเนินการขอเบิกเงินจากคลัง การอนุมัติจ่ายเงิน 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เจ้าหนี้หรือผู้มีสิทธิรับเงินโดยการจ่ายตรง การนำเงินส่งคลัง การ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บันทึก และ</a:t>
            </a:r>
            <a:r>
              <a:rPr lang="th-TH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ปรับปรุงข้อมูล และการเรียกรายงานใน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ระบบ</a:t>
            </a:r>
            <a:b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	ข้อ ๑๒ </a:t>
            </a:r>
            <a:r>
              <a:rPr lang="th-TH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ให้หัวหน้าหน่วยงานผู้เบิกจัดทำคำสั่งหรือมอบหมายเป็นลายลักษณ์อักษรกำหนดบุคคลที่จะได้รับมอบหมาย กำหนดหน้าที่ความรับผิดชอบและ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กำหนดแนว</a:t>
            </a:r>
            <a:r>
              <a:rPr lang="th-TH" dirty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ทางการควบคุมการปฏิบัติงานของหน่วยงานผู้เบิก ในการเข้าใช้งานใน</a:t>
            </a:r>
            <a:r>
              <a:rPr lang="th-TH" dirty="0" smtClean="0">
                <a:ln w="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ระบบ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๑๓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การจัดทำ แก้ไข อนุมัติการใช้ และการดำเนินการอื่นๆ เกี่ยวกับการกำหนดสิทธิการเข้าใช้งานในระบบ ให้เป็นไปตามที่กระทรวงการคลังกำหนด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4" y="246744"/>
            <a:ext cx="4300353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th-TH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หมวด ๒ การ</a:t>
            </a:r>
            <a:r>
              <a:rPr lang="th-TH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ใช้งานในระบบ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19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8701" y="991054"/>
            <a:ext cx="10918172" cy="44703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th-TH" sz="4000" dirty="0" smtClean="0">
                <a:solidFill>
                  <a:schemeClr val="bg1"/>
                </a:solidFill>
                <a:latin typeface="FreesiaUPC" pitchFamily="34" charset="-34"/>
                <a:cs typeface="JasmineUPC" pitchFamily="18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๑๔ หน่วยงานผู้เบิกในส่วนกลางให้ส่งข้อมูลคำขอเบิกเงินในระบบไปยังกรมบัญชีกลาง สำหรับหน่วยงานผู้เบิกที่มีสำนักงานอยู่ในภูมิภาคให้ส่งข้อมูลคำขอเบิกเงินในระบบไปยังสำนักงานคลั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จังหวัด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๑๕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ให้หัวหน้าหน่วยงานผู้เบิกหรือผู้ที่หัวหน้าหน่วยงานผู้เบิกมอบหมายตามข้อ ๑๐ เป็นผู้เบิกเงินจากคลัง และอนุมัติการจ่ายเงินให้เจ้าหนี้หรือผู้มีสิทธิรับ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เงินโดย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การจ่าย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ตรง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(หัวหน้าหน่วยงานผู้เบิก 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กรม/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อธิบดี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สนง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ที่ดินจังหวัด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จพด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จังหวัด)</a:t>
            </a:r>
            <a:b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๑๖ หน่วยงานผู้เบิกใดซึ่งเป็นเจ้าของงบประมาณจะมอบหมายให้หน่วยงาน ผู้เบิกอื่นเป็นผู้เบิกเงินแทนก็ได้ โดยถือปฏิบัติตามหลักเกณฑ์ที่กระทรวงการคลัง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(อธิบดี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2662" y="154579"/>
            <a:ext cx="598373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th-TH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 การเบิกเงิน</a:t>
            </a:r>
          </a:p>
          <a:p>
            <a:pPr algn="ctr"/>
            <a:r>
              <a:rPr lang="th-TH" sz="36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ส่วนที่ ๑ สถานที่</a:t>
            </a: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เบิกเงินและผู้เบิกเงิน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219781" y="2021401"/>
            <a:ext cx="1729478" cy="5170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การรับเงิน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28093" y="1983897"/>
            <a:ext cx="1729478" cy="4952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05159" y="1997326"/>
            <a:ext cx="1729478" cy="4735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การบัญชี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19781" y="3361429"/>
            <a:ext cx="1729478" cy="4869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นำส่งเงิน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0751" y="2952560"/>
            <a:ext cx="1729478" cy="4746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จ่ายเงิน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62342" y="3953538"/>
            <a:ext cx="1729478" cy="5057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เรียกคืนเงิน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4086" y="5044929"/>
            <a:ext cx="4176464" cy="6721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คลังจังหวัด / คลังจังหวัด ณ อำเภอ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472624" y="152207"/>
            <a:ext cx="4867837" cy="9114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การปฏิบัติงานด้านการเงิน</a:t>
            </a:r>
            <a:endParaRPr lang="en-US" sz="36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9" name="Straight Arrow Connector 18"/>
          <p:cNvCxnSpPr>
            <a:stCxn id="9" idx="2"/>
          </p:cNvCxnSpPr>
          <p:nvPr/>
        </p:nvCxnSpPr>
        <p:spPr>
          <a:xfrm>
            <a:off x="2084520" y="2538474"/>
            <a:ext cx="0" cy="7230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84520" y="3953454"/>
            <a:ext cx="0" cy="1059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4" idx="1"/>
          </p:cNvCxnSpPr>
          <p:nvPr/>
        </p:nvCxnSpPr>
        <p:spPr>
          <a:xfrm rot="10800000">
            <a:off x="2949258" y="3789043"/>
            <a:ext cx="1113084" cy="41735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0" idx="1"/>
            <a:endCxn id="12" idx="3"/>
          </p:cNvCxnSpPr>
          <p:nvPr/>
        </p:nvCxnSpPr>
        <p:spPr>
          <a:xfrm rot="10800000" flipV="1">
            <a:off x="2949259" y="2231525"/>
            <a:ext cx="1078834" cy="137337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4520" y="1620314"/>
            <a:ext cx="5129394" cy="84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89633" y="1628800"/>
            <a:ext cx="0" cy="3240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27081" y="1628800"/>
            <a:ext cx="0" cy="3240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213914" y="1620314"/>
            <a:ext cx="0" cy="3685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3" idx="0"/>
          </p:cNvCxnSpPr>
          <p:nvPr/>
        </p:nvCxnSpPr>
        <p:spPr>
          <a:xfrm>
            <a:off x="4892832" y="2479153"/>
            <a:ext cx="2658" cy="4734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7069898" y="2470840"/>
            <a:ext cx="0" cy="7907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</p:cNvCxnSpPr>
          <p:nvPr/>
        </p:nvCxnSpPr>
        <p:spPr>
          <a:xfrm>
            <a:off x="4895490" y="3427189"/>
            <a:ext cx="0" cy="4940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972310" y="3308942"/>
            <a:ext cx="2232247" cy="567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การรายงาน</a:t>
            </a:r>
            <a:endParaRPr lang="en-US" sz="32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14927" y="3877556"/>
            <a:ext cx="3562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รายงานสิ้นวันทำการ</a:t>
            </a:r>
          </a:p>
          <a:p>
            <a:r>
              <a:rPr lang="th-TH" sz="2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(รายงานเงินคงเหลือประจำวัน)</a:t>
            </a:r>
            <a:endParaRPr lang="en-US" sz="28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14927" y="4762949"/>
            <a:ext cx="26609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รายงานสิ้นเดือน</a:t>
            </a:r>
          </a:p>
          <a:p>
            <a:r>
              <a:rPr lang="th-TH" sz="2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(ทุกเดือน)</a:t>
            </a:r>
            <a:endParaRPr lang="en-US" sz="28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14927" y="5648274"/>
            <a:ext cx="3562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รายงานสิ้นปีงบประมาณ </a:t>
            </a:r>
          </a:p>
          <a:p>
            <a:r>
              <a:rPr lang="th-TH" sz="2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(งบการเงิน / กรมที่ดิน)</a:t>
            </a:r>
            <a:endParaRPr lang="en-US" sz="28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486935" y="3877556"/>
            <a:ext cx="0" cy="20555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927081" y="1063655"/>
            <a:ext cx="1" cy="556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9" name="Picture Placeholder 38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3" r="30635"/>
          <a:stretch/>
        </p:blipFill>
        <p:spPr>
          <a:xfrm>
            <a:off x="9768592" y="0"/>
            <a:ext cx="2514161" cy="6858000"/>
          </a:xfrm>
        </p:spPr>
      </p:pic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20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47443"/>
            <a:ext cx="11351978" cy="4571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30000"/>
              </a:lnSpc>
            </a:pPr>
            <a:r>
              <a:rPr lang="th-TH" sz="44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ข้อ ๑๗ </a:t>
            </a:r>
            <a: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การขอเบิกเงินทุกกรณีให้ระบุวัตถุประสงค์ที่จะนำเงินนั้นไปจ่าย</a:t>
            </a:r>
            <a:b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เงิน</a:t>
            </a:r>
            <a: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ที่ขอเบิกจากคลังเพื่อการใด ให้นำไปจ่ายได้เฉพาะเพื่อการนั้นเท่านั้น จะนำไปจ่ายเพื่อการอื่นไม่ได้</a:t>
            </a:r>
            <a:b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ข้อ ๑๘ </a:t>
            </a:r>
            <a: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หน่วยงานผู้เบิกจะจ่ายเงินหรือก่อหนี้ผูกพันได้แต่เฉพาะที่กฎหมาย ระเบียบ ข้อบังคับ คำสั่ง กำหนดไว้หรือมติคณะรัฐมนตรีอนุญาตให้จ่ายได้ หรือตามที่ได้รับอนุญาตจากกระทรวงการคลัง</a:t>
            </a:r>
            <a:b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การได้รับเงินจากคลังไม่ปลดเปลื้องความรับผิดชอบของหน่วยงานผู้เบิกในการที่จะต้องดูแลให้มีการจ่ายเงินหรือก่อหนี้ผูกพันให้เป็นไปตามวรรคหนึ่ง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81871" y="424277"/>
            <a:ext cx="598373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th-TH" sz="3600" b="1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ส่วนที่ ๒ หลักเกณฑ์</a:t>
            </a:r>
            <a:r>
              <a:rPr lang="th-TH" sz="3600" b="1" dirty="0">
                <a:ln w="11430"/>
                <a:solidFill>
                  <a:schemeClr val="accent1">
                    <a:lumMod val="25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ทั่วไปของการเบิกเงิน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21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682171"/>
            <a:ext cx="11073560" cy="46237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30000"/>
              </a:lnSpc>
            </a:pPr>
            <a:r>
              <a:rPr lang="th-TH" sz="4400" dirty="0" smtClean="0">
                <a:solidFill>
                  <a:schemeClr val="tx2"/>
                </a:solidFill>
                <a:latin typeface="FreesiaUPC" pitchFamily="34" charset="-34"/>
                <a:cs typeface="JasmineUPC" pitchFamily="18" charset="-34"/>
              </a:rPr>
              <a:t> 	</a:t>
            </a: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ข้อ ๑๙ การขอเบิกเงินทุกกรณี หน่วยงานผู้เบิกมีหน้าที่ตามกฎหมายที่จะต้องหักภาษีใดๆไว้ ณ ที่จ่าย ให้บันทึกภาษีเป็นรายได้แผ่นดินไว้ในคำขอเบิกเงินนั้นด้วย เว้นแต่ได้มีการหักภาษีไว้แล้ว</a:t>
            </a:r>
            <a:b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ข้อ ๒๐ การเบิกเงินจากคลัง ให้หน่วยงานผู้เบิกปฏิบัติ ดังนี้</a:t>
            </a:r>
            <a:b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(๑) เปิดบัญชีเงินฝากไว้กับธนาคารที่เป็นรัฐวิสาหกิจ สำหรับเงินงบประมาณหนึ่งบัญชีและเงินนอกงบประมาณหนึ่งบัญชี</a:t>
            </a:r>
            <a:b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(๒) นำข้อมูลตาม (๑) หรือของเจ้าหนี้หรือผู้มีสิทธิรับเงิน  กรณีจ่ายตรงเจ้าหนี้ ส่งให้แก่กรมบัญชีกลางเพื่อสร้างเป็นข้อมูลหลักผู้ขายในระบบ </a:t>
            </a:r>
            <a:b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22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5199" y="783772"/>
            <a:ext cx="10352115" cy="27577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30000"/>
              </a:lnSpc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(๓) ตรวจสอบความถูกต้องครบถ้วนของคำขอเบิกเงินก่อนส่งคำขอเบิกเงินไปยังกรมบัญชีกลางหรือสำนักงานคลังจังหวัด แล้วแต่กรณี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(๔) ตรวจสอบการจ่ายเงินของกรมบัญชีกลางตามคำขอเบิก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 จาก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รายงานใน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ระบบ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416247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23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9428" y="1059544"/>
            <a:ext cx="10918172" cy="35995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๒๑ การขอเบิกเงิน ให้ส่งคำขอเบิกตามแผนการปฏิบัติงาน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แผนการใช้จ่ายงบประมาณที่ได้รับความเห็นชอบจากงบประมาณ ยกเว้นกรณีองค์กรปกครองส่วนท้องถิ่นที่ได้รับอุดหนุนเฉพาะกิจ ให้เบิกเงินจากคลังโดยระบุวัตถุประสงค์ที่จำนำเงินนั้นไปจ่ายและห้ามมิให้ขอเบิกเงินจนกว่าจะถึงกำหนด หรือใกล้จะถึงกำหนด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จ่ายเงิน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5657" y="246744"/>
            <a:ext cx="9310129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 ๓</a:t>
            </a:r>
            <a:endParaRPr lang="th-TH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หลักเกณฑ์การเบิกเงินของหน่วยงานผู้เบิกที่ไม่ใช่ส่วนราชการ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24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1596570"/>
            <a:ext cx="11073560" cy="31496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๒๒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การขอเบิกเงินทุกกรณีห้ามมิให้ขอเบิกเงินจนกว่าจะถึง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หรือใกล้จะถึงกำหนดจ่ายเงิน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๒๓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ค่าใช้จ่ายที่เกิดขึ้นในปีงบประมาณใด 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เบิกเงินจาก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งบประมาณรายจ่ายของปีนั้นไปจ่าย ในกรณีมีเหตุจำเป็นไม่สามารถเบิกจากเงินงบประมาณรายจ่ายของปีนั้นได้ทัน ให้เบิกจากเงินงบประมาณรายจ่ายของปีงบประมาณถัดไปได้ แต่ค่าใช้จ่ายนั้นจะต้องไม่เป็นการก่อหนี้ผูกพันเกินงบประมาณรายจ่ายที่ได้รับอนุมัติ และให้ปฏิบัติตามวิธีการที่กระทรวงการคลัง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endParaRPr lang="en-US" dirty="0"/>
          </a:p>
        </p:txBody>
      </p:sp>
      <p:sp>
        <p:nvSpPr>
          <p:cNvPr id="7" name="TextBox 2"/>
          <p:cNvSpPr txBox="1"/>
          <p:nvPr/>
        </p:nvSpPr>
        <p:spPr>
          <a:xfrm>
            <a:off x="1524882" y="692699"/>
            <a:ext cx="828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th-TH" sz="4000" b="1" dirty="0" smtClean="0"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ส่วนที่ ๔ หลักเกณฑ์การเบิกเงินของส่วนราชการ</a:t>
            </a:r>
            <a:endParaRPr kumimoji="0" lang="th-TH" sz="4000" b="1" dirty="0">
              <a:solidFill>
                <a:srgbClr val="00660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25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9914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th-TH" sz="4400" dirty="0" smtClean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๒๔ ค่าใช้จ่ายเงินงบ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กลาง รายการเงินเบี้ยหวัด บำเหน็จ บำนาญ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ช่วยเหลือข้าราชการ ลูกจ้าง และพนักงานของรัฐ เงินสำรอง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สมทบ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เงินชดเชยของข้าราชการ เงินสมทบของลูกจ้างประจำ ค่าใช้จ่ายในการรักษาพยาบาลข้าราชการ ลูกจ้างและพนักงานของรัฐหรือรายการ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อื่น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ที่กระทรวงการคลังกำหนด ถ้าค้างเบิกให้นำมาเบิกจากเงินงบกลางรายการ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นั้น ๆ ของ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ปีงบประมาณต่อๆไป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๒๕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ค่าใช้จ่ายตามประเภทที่กระทรวงการคลังกำหนดซึ่งมี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ลักษณะ เป็น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ค่าใช้จ่ายประจำ หรือค่าใช้จ่ายอื่นๆ ให้ถือว่าค่าใช้จ่ายนั้นเกิดขึ้นเมื่อส่วนราชการได้รับแจ้งให้ชำระหนี้ และให้นำมาเบิกจ่ายจากงบประมาณรายจ่ายประจำปีที่ได้รับแจ้งชำระหนี้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26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678998"/>
            <a:ext cx="11222972" cy="37188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๒๖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ส่วนราชการที่ก่อหนี้ผูกพันเป็นเงินตราต่างประเทศ อาจเบิกเงินไปซื้อเงินตราต่างประเทศ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สกุล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เงินตราที่จะต้องชำระหนี้โดยทยอยซื้อหรือซื้อ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ทั้ง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จำนวนก็ได้ และให้นำเงินไปฝากไว้กับธนาคารที่เป็นรัฐวิสาหกิจหรือธนาคาร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กระทรวงการคลังให้ความเห็นชอบ และเมื้อหนี้ถึงกำหนดหรือใกล้จะถึงกำหนด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ชำระ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นำเงินตราต่างประเทศที่ฝากธนาคารไปชำระหนี้ดังกล่าว สำหรับ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ดอกเบี้ย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ที่ได้รับจากการนำเงินฝากธนาคารให้นำส่งเป็นรายได้แผ่นดิน ทั้งนี้ 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รายงาน การ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ซื้อเงินตราต่างประเทศและการชำระหนี้ต่อกระทรวงการคลังด้วย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ข้อ ๒๗ การเบิกเงินเพื่อจ่ายชำระหนี้ผูกพันเป็นเงินตราต่างประเทศให้ปฏิบัติเช่นเดียวกับกรณีชำระ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หนี้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ผูกพัน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เป็นเงินบาท โดยให้ส่วนราชการติดต่อขอซื้อเงินตราต่างประเทศจากธนาคารพาณิชย์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โดยตรง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27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06903" y="1465943"/>
            <a:ext cx="9490125" cy="15385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th-TH" dirty="0" smtClean="0">
                <a:ln w="1143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ข้อ ๒๘ การขอเบิกเงินของส่วนราชการสำหรับการซื้อทรัพย์สิน จ้างทำของ หรือ</a:t>
            </a:r>
            <a:br>
              <a:rPr lang="th-TH" dirty="0" smtClean="0">
                <a:ln w="1143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n w="11430"/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เช่าทรัพย์สิน ตามกฎหมายว่าด้วยการจัดซื้อจัดจ้างและการบริหารพัสดุภาครัฐ ให้ปฏิบัติ ดังนี้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912670" y="3226254"/>
            <a:ext cx="10078589" cy="226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0" hangingPunct="0">
              <a:buClr>
                <a:schemeClr val="bg1"/>
              </a:buClr>
              <a:defRPr/>
            </a:pP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(๑) ในการที่มีใบสั่งซื้อ ใบสั่งจ้าง สัญญาหรือข้อตกลง ซึ่งมีวงเงิน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ตั้งแต่ห้าพันบาท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ขึ้นไป หรือ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ตามที่กระทรวงการคลัง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 ให้ส่วนราชการจัดทำหรือลงใบสั่งซื้อ หรือใบสั่งจ้างเพื่อทำการจองงบประมาณในระบบ โดยกรมบัญชีกลาง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จ่ายเงินเข้า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บัญชีให้กับเจ้าหนี้หรือผู้มีสิทธิรับเงินของส่วนราชการโดยตรง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2336800" y="495095"/>
            <a:ext cx="7010400" cy="5354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h-TH" sz="2800" b="1" kern="10" dirty="0" smtClean="0">
                <a:ln w="11430"/>
                <a:cs typeface="JasmineUPC"/>
              </a:rPr>
              <a:t>ส่วนที่ ๕ วิธีการเบิกเงินของส่วนราชการ</a:t>
            </a:r>
            <a:endParaRPr lang="th-TH" sz="2800" b="1" kern="10" dirty="0">
              <a:ln w="11430"/>
              <a:cs typeface="JasmineUP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28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2578" y="754744"/>
            <a:ext cx="10729487" cy="35995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(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๒) นอกจากกรณีตาม (๑) ส่วนราชการไม่ต้องจัดทำหรือลงใบสั่งซื้อหรือใบสั่งจ้างใน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ระบบ โดย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กรมบัญชีกลางจะจ่ายเงินเข้าบัญชีเงินฝากธนาคารของส่วน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 เพื่อให้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ส่วนราชการจ่ายเงินให้เจ้าหนี้หรือผู้มีสิทธิรับเงินต่อไป หรือหากส่วนราชการต้องการให้จ่ายเงินเข้าบัญชี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ให้กับเจ้าหนี้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หรือผู้มีสิทธิรับเงินของส่วนราชการ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โดยตรง ก็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ได้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การซื้อทรัพย์สิน จ้างทำของ หรือเช่าทรัพย์สิน ให้ส่วนราชการ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ดำเนินการ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ขอเบิกเงินจากคลังโดยเร็ว อย่างช้าไม่เกินห้าวันทำการนับแต่วันที่ได้ตรวจรับทรัพย์สินหรือตรวจรับงานถูกต้องแล้วหรือนับแต่วันที่ได้รับแจ้งจากหน่วยงา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ย่อย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29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9914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๒๙ การขอเบิกเงินที่ไม่ใช่การซื้อทรัพย์สิน จ้างทำของ หรือเช่าทรัพย์สิน กรมบัญชีกลางจะจ่ายเงินเข้าบัญชีให้กับเจ้าหนี้หรือผู้มีสิทธิรับเงินของส่วนราชการโดยตรง ยกเว้น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(๑) กรณีค่าไฟฟ้า ค่าประปา ค่าโทรศัพท์ ค่าบริการสื่อสารและโทรคมนาคม ที่ส่วนราชการได้รับเงินสมทบจากข้าราชการ ส่วนราชการหรือหน่วยงานอื่น    เพื่อจ่ายเป็นค่าใช้จ่ายดังกล่าว ให้ขอเบิกเงินโดยกรมบัญชีกลางจะจ่ายเงินเข้าบัญชีเงินฝากธนาคารของส่วน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 เพื่อ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นำไปจ่ายแก่เจ้าหนี้หรือผู้มีสิทธิรับเงินต่อไป 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(๒) การขอเบิกเงินสวัสดิการ ค่าตอบแทน หรือกรณีอื่นใด หรือกรณีที่กระทรวงการคลังกำหนด ให้กรมบัญชีกลางจ่ายเงินเข้าบัญชีเงินฝาก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ธนาคารของ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 เพื่อให้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ส่วนราชการจ่ายเงินให้แก่ผู้มีสิทธิรับเงินผ่านระบบอิเล็กทรอนิกส์(</a:t>
            </a:r>
            <a:r>
              <a:rPr lang="en-US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e-Payment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ตามหลักเกณฑ์วิธีปฏิบัติที่กระทรวงการคลังกำหนด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7057" y="612000"/>
            <a:ext cx="8255000" cy="5580000"/>
          </a:xfrm>
        </p:spPr>
        <p:txBody>
          <a:bodyPr/>
          <a:lstStyle/>
          <a:p>
            <a:r>
              <a:rPr lang="th-TH" sz="3200" b="1" dirty="0" err="1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วินัย</a:t>
            </a:r>
            <a:r>
              <a:rPr lang="th-TH" sz="3200" b="1" dirty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การเงินการคลังของรัฐ </a:t>
            </a:r>
            <a:r>
              <a:rPr lang="th-TH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๒๕๖๑ </a:t>
            </a:r>
            <a:endParaRPr lang="th-TH" sz="3200" b="1" dirty="0">
              <a:ln w="0"/>
              <a:solidFill>
                <a:schemeClr val="accent5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err="1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3200" b="1" dirty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 เงินคงคลัง </a:t>
            </a:r>
            <a:r>
              <a:rPr lang="th-TH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๒๔๙๑</a:t>
            </a:r>
            <a:endParaRPr lang="th-TH" sz="3200" b="1" dirty="0">
              <a:ln w="0"/>
              <a:solidFill>
                <a:schemeClr val="accent5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err="1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วิธีการ</a:t>
            </a:r>
            <a:r>
              <a:rPr lang="th-TH" sz="3200" b="1" dirty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งบประมาณ </a:t>
            </a:r>
            <a:r>
              <a:rPr lang="th-TH" sz="3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๒๕๖๑ </a:t>
            </a:r>
            <a:endParaRPr lang="th-TH" sz="3200" b="1" dirty="0">
              <a:ln w="0"/>
              <a:solidFill>
                <a:schemeClr val="accent5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ts val="3000"/>
              </a:lnSpc>
              <a:defRPr/>
            </a:pPr>
            <a:r>
              <a:rPr lang="th-TH" sz="3200" b="1" dirty="0" err="1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3200" b="1" dirty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 การจัดซื้อจัดจ้างและบริหารพัสดุภาครัฐ พ.ศ. ๒๕๖๐</a:t>
            </a:r>
          </a:p>
          <a:p>
            <a:pPr>
              <a:lnSpc>
                <a:spcPts val="3000"/>
              </a:lnSpc>
              <a:defRPr/>
            </a:pPr>
            <a:r>
              <a:rPr lang="th-TH" sz="3200" b="1" kern="10" dirty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ระเบียบกระทรวงการคลัง ว่าด้วยการเบิกเงินจากคลัง การรับเงิน </a:t>
            </a:r>
            <a:endParaRPr lang="en-US" sz="3200" b="1" kern="10" dirty="0" smtClean="0">
              <a:ln w="0"/>
              <a:solidFill>
                <a:schemeClr val="accent5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lnSpc>
                <a:spcPts val="3000"/>
              </a:lnSpc>
              <a:buNone/>
              <a:defRPr/>
            </a:pPr>
            <a:r>
              <a:rPr lang="th-TH" sz="3200" b="1" kern="10" dirty="0" smtClean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200" b="1" kern="10" dirty="0">
                <a:ln w="0"/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จ่ายเงิน  การเก็บรักษาเงิน และการนำเงินส่งคลัง พ.ศ. ๒๕๖๒</a:t>
            </a:r>
          </a:p>
          <a:p>
            <a:endParaRPr lang="th-TH" sz="3200" b="1" dirty="0">
              <a:ln w="0"/>
              <a:solidFill>
                <a:schemeClr val="accent5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3200" b="1" dirty="0">
              <a:ln w="0"/>
              <a:solidFill>
                <a:schemeClr val="accent5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3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0" t="-234" r="62250" b="234"/>
          <a:stretch/>
        </p:blipFill>
        <p:spPr>
          <a:xfrm>
            <a:off x="9994990" y="0"/>
            <a:ext cx="2211524" cy="6192000"/>
          </a:xfrm>
        </p:spPr>
      </p:pic>
      <p:sp>
        <p:nvSpPr>
          <p:cNvPr id="15" name="Rectangle 14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30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787544" cy="1988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algn="l" eaLnBrk="0" hangingPunct="0">
              <a:buClr>
                <a:schemeClr val="bg1"/>
              </a:buClr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๓๐ การเบิกจ่ายเงินงบประมาณรายจ่ายของจังหวัดและกลุ่มจังหวัด ให้เป็นไปตามที่กระทรวงการคลังกำหนด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๓๑ เงินประเภทใดซึ่งโดยลักษณะจะต้องจ่ายประจำเดือนในวันทำการสิ้นเดือน ให้ส่วนราชการส่งคำขอเบิกเงินภายในวันที่สิบห้าของเดือนนั้นหรือตามที่กระทรงการคลังกำหนด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31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3151" y="857626"/>
            <a:ext cx="11073560" cy="4737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sz="3600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ส่วนที่ ๑ หลักเกณฑ์การจ่ายเงิน</a:t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๓๕ การจ่ายเงินให้กระทำเฉพาะที่มีกฎหมาย ระเบียบ ข้อบังคับ คำสั่ง กำหนดไว้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มติคณะรัฐมนตรีอนุญาตให้จ่ายได้ หรือตามที่ได้รับอนุญาตจากกระทรวงการคลัง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ผู้มีอำนาจได้อนุมัติให้จ่าย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๓๖ การอนุมัติการจ่ายเงินให้เป็นอำนาจของบุคคล ดังต่อไปนี้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(๑) ส่วนราชการในราชการบริหารส่วนกลาง ให้เป็นอำนาจของ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หัวหน้าส่วน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ราชการระดับกรมหรือผู้ที่หัวหน้าส่วนราชการระดับกรมมอบหมาย ซึ่งดำรงตำแหน่งประเภทบริหาร ประเภทอำนวยการ ประเภทวิชาการ ระดับชำนาญการ หรือประเภททั่วไป ระดับอาวุโส หรือเทียบเท่าขึ้นไป หรือผู้ที่มียศตั้งแต่พันโท นาวาโท นาวาอากาศโท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พันตำรวจโทขึ้นไป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95463" y="262871"/>
            <a:ext cx="5394425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หมวด ๔ การจ่ายเงินของส่วนราชการ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9" descr="Offce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3" y="5078799"/>
            <a:ext cx="2500298" cy="16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32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715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ส่วน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ราชการในราชการบริหารส่วนกลางที่มีสำนักงานอยู่ในส่วนภูมิภาคหรือแยกต่างหากจากกระทรวง ทบวง กรม หัวหน้าส่วนราชการระดับกรมจะมอบหมายให้หัวหน้าสำนักงานเป็นผู้อนุมัติสำหรับหน่วยงานนั้นก็ได้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(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๒) ส่วนราชการในราชการบริหารส่วนภูมิภาค ให้เป็นอำนาจของหัวหน้าส่วนราชการใน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ภูมิภาค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๓๗ ผู้มีอำนาจอนุมัติการจ่ายเงินมีหน้าที่ในการตรวจสอบการใช้จ่ายเงินให้เป็นไป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ตามที่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กำหนดไว้ในกฎหมาย หรือกฎ หรือตามที่ได้รับอนุญาตให้จ่าย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๓๘ ให้ผู้มีอำนาจอนุมัติ สั่งอนุมัติการจ่ายเงินพร้อมกับลงลายมือชื่อในหลักฐานการจ่ายหรือหลักฐานการขอรับชำระหนี้ทุกฉบับหรือจะลงลายมือชื่ออนุมัติในหน้างบหลักฐานการ  จ่ายก็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33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5787" y="377373"/>
            <a:ext cx="10961715" cy="44558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๓๙ การจ่ายเงินต้องมีหลักฐานการจ่ายไว้เพื่อประโยชน์ในการตรวจสอบ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๔๐ การจ่าย โดยที่ยังมิได้มีการจ่ายเงินให้แก่เจ้าหนี้หรือผู้มีสิทธิรับเงิน ห้ามมิให้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มีหน้าที่จ่ายเงินเรียกหลักฐานการจ่ายหรือให้ผู้รับเงินลงลายมือชื่อรับเงินใน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หลักฐาน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๔๑ ข้าราชการ พนักงานราชการ ลูกจ้าง หรือผู้รับบำนาญหรือเบี้ยหวัดที่ไม่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สามารถ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มารับเงินได้ด้วยตนเอง จะมอบฉันทะให้ผู้อื่นเป็นผู้รับเงินแทนก็ได้ โดยใช้ใบมอบ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ฉันทะ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ตามแบบที่กระทรวงการคลังกำหนด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การจ่ายเงินให้แก่บุคคลนอกจากที่กำหนดไว้ในวรรคหนึ่ง หากบุคคลนั้นไม่สามารถมารับเงินได้ด้วยตนเอง จะทำหนังสือมอบอำนาจให้บุคคลอื่นมารับเงินแทนก็ได้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การจ่ายเงินในกรณีที่มีการโอนสิทธิเรียกร้อง และการจ่ายเงินชำระหนี้ให้แก่ผู้ขาย ในต่างประเทศ ให้เป็นไปตามหลักเกณฑ์วิธีการที่กระทรวงการคลัง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34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845601" cy="39914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๔๒ ให้เจ้าหน้าที่ผู้จ่ายเงินประทับตราข้อความว่า“จ่ายเงินแล้ว” โดยลงลายมือชื่อรับรองการจ่ายและระบุชื่อผู้จ่ายเงินด้วยตัวบรรจง พร้อมทั้งวัน เดือน ปี ที่จ่ายกำกับไว้ในหลักฐานการจ่ายเงินทุกฉบับ เพื่อประโยชน์ในการตรวจสอบ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ในกรณีที่หลักฐานการจ่ายเป็นภาษาต่างประเทศ ให้มีคำแปลเป็นภาษาไทย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รายการในข้อ ๔๖ ไว้ด้วย และให้ผู้ใช้สิทธิขอเบิกเงินลงลายมือชื่อรับรองคำแปล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ด้วย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๔๓ การจ่ายเงินทุกรายการต้องมีการบันทึกการจ่ายเงินไว้ในระบบ และให้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หัวหน้าส่วน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าชการหรือผู้ที่ได้รับมอบหมายเป็นลายลักษณ์อักษรจากหัวหน้าส่วนราชการตรวจสอบการจ่ายเงินกับหลักฐานการจ่ายทุกสิ้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วัน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5923613" y="898979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35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246744"/>
            <a:ext cx="11073560" cy="56470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ส่วนที่ ๒ หลักฐานการจ่าย</a:t>
            </a:r>
            <a:br>
              <a:rPr lang="th-TH" sz="4400" dirty="0">
                <a:latin typeface="TH SarabunPSK" pitchFamily="34" charset="-34"/>
                <a:cs typeface="TH SarabunPSK" pitchFamily="34" charset="-34"/>
              </a:rPr>
            </a:b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๔๔ การจ่ายเงินของส่วนราชการ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ใช้ใบเสร็จรับเงินหรือใบสำคัญรับเงิน ซึ่งผู้รับเงินเป็นผู้ออกให้ หรือรายงานการจ่ายเงินจากระบบอิเล็กทรอนิกส์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cap="none" dirty="0" smtClean="0">
                <a:latin typeface="TH SarabunPSK" pitchFamily="34" charset="-34"/>
                <a:cs typeface="TH SarabunPSK" pitchFamily="34" charset="-34"/>
              </a:rPr>
              <a:t>e - Payment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ใบรับรองการจ่ายเงิน หรือเอกสารอื่น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ใด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กระทรวงการคลังกำหนดเป็นหลักฐาน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จ่าย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ข้อ ๔๕ การจ่ายเงินโดยกรมบัญชีกลาง เพื่อเข้าบัญชีให้กับเจ้าหนี้หรือผู้มีสิทธิรับ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เงินโดยตรง ให้ใช้รายงานในระบบตามที่กระทรวงการคลังกำหนดเป็นหลักฐานการจ่าย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ข้อ ๔๖ ใบเสร็จรับเงินอย่างน้อยต้องมีรายการ ดังต่อไปนี้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(๑) ชื่อ สถานที่อยู่ หรือที่ทำการของผู้รับเงิน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(๒) วัน เดือน ปี ที่รับเงิน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(๓) รายการแสดงการรับเงินระบุว่าเป็นค่าอะไร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(๔) จำนวนเงินทั้งตัวเลขและตัวอักษร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(๕) ลายมือชื่อของผู้รับ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5910722" y="898979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36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3"/>
            <a:ext cx="11073560" cy="41521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๔๗ กรณีส่วนราชการจ่ายเงินรายใด ซึ่งตามลักษณะไม่อาจเรียกใบเสร็จรับเงิน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จาก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ผู้รับเงินได้ ให้ผู้รับเงินลงชื่อรับเงินในใบสำคัญรับเงินเพื่อใช้เป็นหลักฐานการ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จ่าย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๔๘ กรณีข้าราชการ พนักงานราชการ หรือลูกจ้างของส่วนราชการ จ่ายเงินไปโดยได้รับใบเสร็จรับเงินซึ่งมีรายการไม่ครบถ้วนตามข้อ ๔๖ หรือซึ่งตามลักษณะไม่อาจเรียกใบเสร็จรับเงินจากผู้รับเงินได้ ให้ข้าราชการ พนักงานราชการ หรือลูกจ้างนั้น ทำใบรับรองการจ่ายเงินเพื่อนำมาเป็นเอกสารประกอบการขอเบิกเงินต่อส่วนราชการ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ในกรณีที่ได้รับใบเสร็จรับเงินแล้วแต่เกิดสูญหาย ให้ใช้สำเนาใบเสร็จรับเงิน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ผู้รับเงินรับรองเป็นเอกสารประกอบการขอเบิกเงินแทน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37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7461" y="298494"/>
            <a:ext cx="11471565" cy="57539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ในกรณีที่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ไม่อาจขอสำเนาใบเสร็จรับเงิน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ตามวรรคสองได้ 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ข้าราชการ พนักงานราชการ หรือลูกจ้างนั้น 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ทำใบรับรองการจ่ายเงิน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โดย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ชี้แจงเหตุผล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พฤติการณ์ที่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สูญหายหรือไม่อาจขอสำเนาใบเสร็จรับเงินได้และรับรองว่ายังไม่เคยนำ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ใบเสร็จรับเงินนั้น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มาเบิกจ่าย 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แม้พบภายหลังจะไม่นำมาเบิกจ่ายอีก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แล้ว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เสนอ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ผู้บังคับบัญชา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ตั้งแต่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ชั้น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อธิบดีหรือตำแหน่งเท่าขึ้นไป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สำหรับส่วนราชการในราชการบริหาร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ส่วนกลาง 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หรือผู้ว่า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ราชการจังหวัดสำหรับส่วนราชการในราชการบริหารส่วนภูมิภาคแล้วแต่กรณี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พิจารณา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อนุมัติ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เมื่อได้รับอนุมัติแล้วให้ใช้ใบรับรองนั้นเป็นหลักฐานประกอบ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ขอเบิกเงินได้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๔๙ กรณีหลักฐานการจ่ายของส่วนราชการสูญหาย ให้ถือปฏิบัติตามวิธีการ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กระทรวงการคลัง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๕๐ หลักฐานการจ่ายต้องพิมพ์หรือเขียนด้วยหมึก การแก้ไขหลักฐานการจ่ายให้ใช้วิธีขีดฆ่าแล้วพิมพ์หรือเขียนใหม่ และให้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ผู้รับเงินลงลายมือชื่อกำกับไว้ทุกแห่ง</a:t>
            </a:r>
            <a:br>
              <a:rPr lang="th-TH" u="sng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๕๑ ให้ส่วนราชการเก็บรักษาหลักฐานการจ่ายไว้ในที่ปลอดภัย มิให้สูญหาย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เสียหายได้ ทั้งนี้ เมื่อสำนักงานการตรวจเงินแผ่นดินได้ตรวจสอบแล้วให้เก็บอย่างเอกสารธรรมดา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38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792041" cy="27722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ส่วนที่ ๓ วิธีปฏิบัติในการจ่ายเงิน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๕๒ การจ่ายเงินให้จ่ายผ่านระบบ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อิเล็กทรอนิกส์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cap="none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 - Payment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ให้แก่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ผู้มีสิทธิรับเงิน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เป็นข้าราชการ ลูกจ้าง พนักงานราชการ ผู้รับบำนาญ ผู้รับเบี้ยหวัด หรือบุคคลภายนอก รวมทั้งการจ่ายเงินเพื่อชดใช้คืนเงินทด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รองราชการ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ทั้งนี้ ตามหลักเกณฑ์และวิธีปฏิบัติที่กระทรวง การคลังกำหนด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37177" y="1510755"/>
            <a:ext cx="4910325" cy="53472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39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671429" cy="41778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การจ่ายเงินเป็นเช็คหรือเงินสด ให้กระทำได้เฉพาะในกรณีที่มีเหตุขัดข้อง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มีความจำเป็นเร่งด่วน ซึ่งไม่สามารถดำเนินการตามวรรคหนึ่งได้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๕๓ ในกรณีที่ต้องจ่ายเงินเป็นเช็คตามข้อ ๕๒ วรรคสอง ให้เขียนเช็คสั่งจ่ายเงิน ดังนี้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(๑) การจ่ายเงินให้แก่เจ้าหนี้หรือผู้มีสิทธิรับเงิน ในกรณีซื้อทรัพย์สิน จ้างทำของ หรือเช่าทรัพย์สิน ให้ออกเช็คสั่งจ่ายในนามของเจ้าหนี้หรือผู้มีสิทธิรับเงิน โดยขีดฆ่าคำว่า“หรือผู้ถือ” ออกและขีดคร่อมด้วย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(๒) การจ่ายเงินให้แก่เจ้าหนี้หรือผู้มีสิทธิรับเงิน นอกจากรณีตาม (๑) ให้ออกเช็คสั่งจ่ายในนามของเจ้าหนี้หรือผู้มีสิทธิรับเงิน โดยขีดฆ่าคำว่า  “หรือผู้ถือ” และจะขีดคร่อมหรือไม่ก็ได้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(๓) ในกรณีสั่งจ่ายเงินเพื่อขอรับเงินสดมาจ่าย ให้ออกเช็คสั่งจ่ายในนามเจ้าหน้าที่การเงินของส่วนราชการ และขีดฆ่าคำว่า“หรือผู้ถือ” ออก ห้ามออกเช็คสั่งจ่ายเงิน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34"/>
          </p:nvPr>
        </p:nvSpPr>
        <p:spPr>
          <a:xfrm>
            <a:off x="11374931" y="6368466"/>
            <a:ext cx="278418" cy="274324"/>
          </a:xfr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1959" y="391886"/>
            <a:ext cx="8353069" cy="5139119"/>
          </a:xfrm>
        </p:spPr>
        <p:txBody>
          <a:bodyPr/>
          <a:lstStyle/>
          <a:p>
            <a:pPr algn="ctr">
              <a:lnSpc>
                <a:spcPts val="3000"/>
              </a:lnSpc>
              <a:defRPr/>
            </a:pPr>
            <a: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</a:t>
            </a:r>
            <a:r>
              <a:rPr lang="th-TH" sz="48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กระทรวงการคลัง</a:t>
            </a:r>
            <a:br>
              <a:rPr lang="th-TH" sz="48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ว่าด้วยการเบิกเงินจากคลัง การรับเงิน การ</a:t>
            </a:r>
            <a:r>
              <a:rPr lang="th-TH" sz="48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จ่ายเงิน</a:t>
            </a:r>
            <a:br>
              <a:rPr lang="th-TH" sz="48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การเก็บรักษาเงิน และการนำเงินส่ง</a:t>
            </a:r>
            <a:r>
              <a:rPr lang="th-TH" sz="48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คลัง</a:t>
            </a:r>
            <a:br>
              <a:rPr lang="th-TH" sz="48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พ.ศ. ๒๕๖๒</a:t>
            </a:r>
            <a:r>
              <a:rPr lang="th-TH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2" r="16262"/>
          <a:stretch>
            <a:fillRect/>
          </a:stretch>
        </p:blipFill>
        <p:spPr>
          <a:xfrm>
            <a:off x="8665028" y="1640114"/>
            <a:ext cx="3567263" cy="3754448"/>
          </a:xfrm>
        </p:spPr>
      </p:pic>
      <p:sp>
        <p:nvSpPr>
          <p:cNvPr id="10" name="Rectangle 9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428967" y="1392916"/>
            <a:ext cx="5018535" cy="546508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40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3278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ห้ามลงลายมือชื่อสั่งจ่ายในเช็คไว้ล่วงหน้า โดยยังมิได้มีการเขียนหรือพิมพ์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ชื่อ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ผู้รับเงิน วันที่ออกเช็ค และจำนวนเงินที่สั่งจ่าย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๕๔ การเขียนหรือพิมพ์จำนวนเงินในเช็คที่เป็นตัวเลขและตัวอักษรให้เขียนหรือพิมพ์  ให้ชิดเส้น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และชิด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คำว่า “บาท” หรือ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ขีดเส้น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หน้าจำนวนเงินทั้งตัวเลขและตัวอักษร โดยไม่มีช่องว่างที่จะเขียนหรือพิมพ์จำนวนเงินเพิ่มเติมได้ และให้ขีดเส้นตรงหลังชื่อสกุล ชื่อบริษัท หรือห้างหุ้นส่วน จนชิดคำว่า “หรือผู้ถือ” โดยมิให้การเขียนหรือพิมพ์ชื่อบุคคล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อื่น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เพิ่มเติม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41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1978" y="1669140"/>
            <a:ext cx="11064938" cy="26769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>
              <a:defRPr/>
            </a:pP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๕๕ สัญญาการยืมเงิน สัญญาวางหลักทรัพย์ และสัญญาค้ำประกัน ให้เป็นไปตามแบบที่กระทรวงการคลังกำหนด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๕๖ ให้ผู้มีอำนาจอนุมัติการจ่ายเงิน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ตาม 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๓๖ เป็นผู้มีอำนาจอนุมัติการจ่ายเงินยืมด้วย 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๕๗ การจ่ายเงินยืมจะจ่ายได้แต่เฉพาะที่ผู้ยืมได้ทำสัญญาการยืมเงิน และผู้มีอำนาจได้อนุมัติให้จ่ายเงินยืมตามสัญญาการยืมเงินนั้นแล้วเท่านั้น โดยจ่ายผ่านระบบ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อิเล็กทรอนิกส์</a:t>
            </a: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e-Payment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ตามหลักเกณฑ์วิธีปฏิบัติที่กระทรวงการคลัง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</a:t>
            </a:r>
            <a:endParaRPr lang="en-US" dirty="0"/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805526" y="246744"/>
            <a:ext cx="3693902" cy="57238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JasmineUPC"/>
              </a:rPr>
              <a:t>หมวด ๕</a:t>
            </a:r>
            <a:endParaRPr lang="th-TH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JasmineUPC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8950" y="883752"/>
            <a:ext cx="53254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JasmineUPC"/>
              </a:rPr>
              <a:t>การเบิกจ่ายเงินยืมของส่วนราชการ</a:t>
            </a:r>
            <a:endParaRPr lang="th-TH" sz="3600" dirty="0">
              <a:solidFill>
                <a:srgbClr val="C00000"/>
              </a:solidFill>
              <a:cs typeface="JasmineUPC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42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3"/>
            <a:ext cx="11073560" cy="48042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๕๘ การยืมเงินของผู้ยืมเงินที่ไม่มีเงินใดๆ ที่ส่วนราชการผู้ให้ยืมจะหักส่งใช้คืนเงินยืมได้ให้ส่วนราชการผู้ให้ยืมกำหนดให้ผู้ยืมนำหลักทรัพย์มาวางเป็นประกันพร้อมทั้งทำสัญญาวางหลักทรัพย์หรือหาบุคคลที่กระทรวงการคลังกำหนดมาทำสัญญาค้ำประกันไว้ต่อส่วนราชการผู้ให้ยืม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๕๙ การอนุมัติให้ยืมเงินเพื่อใช้ในราชการ ให้ผู้มีอำนาจพิจารณาอนุมัติให้ยืมเฉพาะเท่าที่จำเป็น และห้ามมิให้อนุมัติให้ยืมเงินรายใหม่ในเมื่อผู้ยืมมิได้ชำระคืนเงินยืมรายเก่าให้เสร็จสิ้นไปก่อน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๖๐ การจ่ายเงินยืมจากเงินนอกงบประมาณ ให้ส่วนราชการกระทำได้เฉพาะเพื่อใช้จ่ายในการดำเนินงานตามวัตถุประสงค์ของเงินนอกงบประมาณประเภทนั้น หรือกรณีอื่น ซึ่งจำเป็นเร่งด่วนแก่ราชการ และได้รับอนุมัติจากหัวหน้าส่วนราชการผู้ให้ยืมนั้น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๖๑ สัญญาการยืมเงินให้จัดทำขึ้นสองฉบับ พร้อมกับมอบให้ส่วนราชการผู้ให้ยืมเก็บรักษาไว้เป็นหลักฐานหนึ่งฉบับ ให้ผู้ยืมเก็บไว้หนึ่ง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ฉบับ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43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3"/>
            <a:ext cx="11073560" cy="509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๖๒ กรณีที่ต้องจ่ายเงินยืมสำหรับการปฏิบัติราชการที่ติดต่อคาบเกี่ยวจากปีงบประมาณปัจจุบันไปถึงปีงบประมาณถัดไป ให้เบิกเงินยืมงบประมาณในปีปัจจุบัน โดยให้ถือว่า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รายจ่ายของงบประมาณปีปัจจุบัน และให้ใช้จ่ายเงินยืมคาบเกี่ยวปีงบประมาณถัดไป ดังต่อไปนี้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(๑) เงินยืมสำหรับค่าใช้จ่ายในการเดินทางไปราชการ ให้จ่ายได้ไม่เกินเก้าสิบวันนับแต่วันเริ่มต้นปีงบประมาณใหม่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(๒) เงินยืมสำหรับปฏิบัติราชการอื่นๆ ให้จ่ายได้ไม่เกินสามสิบวันนับแต่วันเริ่มต้นปีงบประมาณ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ใหม่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๖๓ การเบิกเงินเพื่อจ่ายเป็นเงินยืมให้แก่บุคคลใดในสังกัดยืมเพื่อปฏิบัติราชการ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ให้กระทำได้เฉพาะงบรายจ่ายหรือรายการ ดังต่อไปนี้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(๑) รายการค่าจ้างชั่วคราว สำหรับค่าจ้างซึ่งไม่มีกำหนดจ่ายเป็นงวดแน่นอน  เป็นประจำ แต่จำเป็นต้องจ่ายให้ลูกจ้างแต่ละวันหรือแต่ละคราวเมื่อเสร็จงานที่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จ้าง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44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47171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(๒) รายการค่าตอบแทนใช้สอยและวัสดุ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(๓) งบกลาง เฉพาะที่จ่ายเป็นเงินสวัสดิการเกี่ยวกับการศึกษาบุตร หรือเงินสวัสดิการเกี่ยวกับเงินเพิ่มค่าครองชีพชั่วคราวสำหรับลูกจ้างชั่วคราวซึ่งไม่มีกำหนดจ่ายค่าจ้างเป็นงวดแน่นอนเป็นประจำ แต่จำเป็นต้องจ่ายแต่ละวันหรือแต่ละคราวเมื่อเสร็จงานที่จ้าง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(๔) งบรายจ่ายอื่นๆ ที่จ่ายในลักษณะเดียวกันกับ (๑) หรือ (๒)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๖๔ การจ่ายเงินยืมเพื่อเป็นค่าใช้จ่ายในการเดินทางไปราชการ ในราชอาณาจักร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จ่ายได้สำหรับระยะเวลาการเดินทางที่ไม่เกินเก้าสิบวัน หากมีความจำเป็นจะต้องจ่ายเกินกว่ากำหนดเวลาดังกล่าว ส่วนราชการจะต้องขอทำความตกลงกับกระทรวงการคลังก่อน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๖๕ ให้ผู้ยืมส่งหลักฐานการจ่ายเงินและเงินเหลือจ่ายที่ยืมไป (ถ้ามี) ภายในกำหนดระยะเวลา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  <a:r>
              <a:rPr lang="th-TH" sz="3600" dirty="0">
                <a:latin typeface="JasmineUPC" pitchFamily="18" charset="-34"/>
                <a:cs typeface="JasmineUPC" pitchFamily="18" charset="-34"/>
              </a:rPr>
              <a:t/>
            </a:r>
            <a:br>
              <a:rPr lang="th-TH" sz="3600" dirty="0">
                <a:latin typeface="JasmineUPC" pitchFamily="18" charset="-34"/>
                <a:cs typeface="JasmineUPC" pitchFamily="18" charset="-34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45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758515" cy="42091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(๑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กรณี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เดินทางไปประจำต่างสำนักงาน หรือการเดินทางไปราชการ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ประจำ ใน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ต่างประเทศหรือกรณีเดินทางกลับภูมิลำเนาเดิม ให้ส่งแก่ส่วนราชการผู้ให้ยืมโดยทางไปรษณีย์ลงทะเบียนภายในสามสิบวันนับแต่วันที่ได้รับเงิน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(๒) กรณีเดินทางไปราชการอื่น รวมทั้งการเดินทางไปราชการต่างประเทศชั่วคราว ให้ส่งแก่ส่วนราชการผู้ให้ยืมภายในสิบห้าวันนับแต่วันกลับมาถึง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(๓) การยืมเงินเพื่อปฏิบัติราชการนอกจาก (๑) หรือ (๒) ให้ส่งแก่ส่วนราชการ  ผู้ให้ยืมภายในสามสิบวันนับแต่วันได้รับเงิน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การคืนเงินเหลือจ่ายที่ยืม ให้ปฏิบัติตามหลักเกณฑ์วิธีปฏิบัติที่กระทรวงการคลัง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46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555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ในกรณีที่ผู้ยืมได้ส่งหลักฐานการจ่าย เพื่อส่งใช้คืนเงินยืมแล้ว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มีเหตุต้องทักท้วง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ให้ส่วนราชการผู้ให้ยืม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แจ้งข้อทักท้วง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ให้ผู้ยืมทราบ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โดยด่วน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แล้ว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ให้ผู้ยืมปฏิบัติตาม </a:t>
            </a:r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คำ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ทักท้วงภายในสิบห้าวันนับแต่วันที่ได้รับคำทักท้วง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หากผู้ยืม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มิได้ดำเนินการตามคำทักท้วงและไม่ได้ชี้แจงเหตุผล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ให้ส่วนราชการผู้ให้ยืมทราบให้ส่วนราชการผู้ให้ยืมดำเนินการตามเงื่อนไขในสัญญาการยืมเงิน โดย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ถือว่าผู้ยืมยังมิได้ส่งใช้คืนเงินยืมเท่าจำนวนที่ทักท้วง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นั้น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๖๖ เมื่อผู้ยืมส่งหลักฐานการจ่ายและ/หรือเงินเหลือจ่ายที่ยืม (ถ้ามี) ให้เจ้าหน้าที่ผู้รับคืนบันทึกการรับคืนในสัญญาการยืมเงินพร้อมทั้งพิมพ์หลักฐานการรับเงินคืนจากระบบอิเล็กทรอนิกส์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cap="none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 - Payment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ตามที่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กระทรวงการคลังกำหนด และ/หรืออกใบรับใบสำคัญตามแบบที่กรมบัญชีกลางกำหนดให้ผู้ยืมไว้เป็น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หลักฐาน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328229" y="1406979"/>
            <a:ext cx="5005621" cy="5451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47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1641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๖๗ ให้ส่วนราชการเก็บรักษาสัญญาการยืมเงินซึ่งยังมิได้ชำระคืนเงินยืมให้เสร็จสิ้นไว้ในที่ปลอดภัยอย่าให้สูญหาย และเมื่อผู้ยืมได้ชำระคืนเงินยืมเสร็จสิ้นแล้วให้เก็บรักษาเช่นเดียวกับหลักฐานการจ่าย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๖๘ ในกรณีที่ผู้ยืมมิได้ชำระคืนเงินยืมภายในระยะเวลาที่กำหนด 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ผู้อำนวยการ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กองคลังเรียกให้ชดใช้เงินยืมตามเงื่อนไขในสัญญาการยืมเงินให้เสร็จสิ้นไปโดยเร็ว อย่างช้าไม่เกินสามสิบวันนับแต่วันครบกำหนด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ในกรณีที่ไม่อาจปฏิบัติตามวรรคหนึ่งได้ ให้ผู้อำนวยการกองคลัง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รายงาน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ให้หัวหน้าส่วนราชการ หรือผู้ว่าราชการจังหวัด แล้วแต่กรณีทราบ เพื่อพิจารณาสั่งการบังคับให้เป็นไปตามสัญญาการยืมเงิน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ต่อไป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4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686816" y="1673709"/>
            <a:ext cx="4760686" cy="518429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48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1084673"/>
            <a:ext cx="11073560" cy="39914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ส่วนที่๑ ใบเสร็จรับเงิน</a:t>
            </a:r>
            <a:b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๖๙ ใบเสร็จรับเงิน ให้ใช้ตามแบบที่กระทรวงการคลัง กำหนด และให้มีสำเนา  เย็บติดไว้กับเล่มอย่างน้อยหนึ่งฉบับ หรือตามแบบที่ได้รับความเห็นชอบจากกระทรวงการคลัง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ใบเสร็จรับเงินที่ออกด้วยคอมพิวเตอร์ให้เป็นไปตามที่กระทรวงการคลังกำหนด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๗๐ ใบเสร็จรับเงิน ให้พิมพ์หมายเลขกำกับเล่ม และหมายเลขกำกับใบเสร็จรับเงินเรียงกันไปทุกฉบับ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๗๑ ให้ส่วนราชการจัดทำทะเบียนคุมใบเสร็จรับเงินไว้เพื่อให้ทราบ และตรวจสอบได้ว่าได้จัดพิมพ์ขึ้นจำนวนเท่าใด ได้จ่ายใบเสร็จรับเงินเท่าใด เลขที่ใดถึงเลขที่ใด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หน่วยงานใดหรือเจ้าหน้าที่ผู้ใดไปดำเนินการจัดเก็บเงินเมื่อวัน เดือน ปีใด</a:t>
            </a:r>
            <a:endParaRPr lang="en-US" dirty="0"/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 rot="40559">
            <a:off x="1009291" y="403618"/>
            <a:ext cx="5504331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b="1" kern="1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JasmineUPC"/>
              </a:rPr>
              <a:t>หมวด ๖ การรับเงินของส่วนราชการ</a:t>
            </a:r>
            <a:endParaRPr lang="th-TH" b="1" kern="1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JasmineUPC"/>
            </a:endParaRPr>
          </a:p>
        </p:txBody>
      </p:sp>
      <p:pic>
        <p:nvPicPr>
          <p:cNvPr id="8" name="Picture 4" descr="j02510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6744"/>
            <a:ext cx="947481" cy="118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37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49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46155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๗๒ การจ่ายใบเสร็จรับเงิน ให้หน่วยงานหรือเจ้าหน้าที่ไปจัดเก็บเงิน ให้พิจาณาจ่ายในจำนวนที่เหมาะสมแก่ลักษณะงานที่ปฏิบัติ และให้มีหลักฐานการรับส่งใบเสร็จรับเงินนั้นไว้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ด้วย</a:t>
            </a:r>
            <a:b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๗๓ ใบเสร็จรับเงินเล่มใด เมื่อไม่มีความจำเป็นต้องใช้ เช่น ยุบเลิกสำนักงานหรือ  ไม่มีการจัดเก็บเงินต่อไปอีก ให้หัวหน้าหน่วยงานที่รับใบเสร็จรับเงิน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นั้น นำส่งคืนส่วน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ราชการที่จ่ายใบเสร็จรับเงินนั้นโดย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ด่วน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๗๔ เมื่อสิ้นปีงบประมาณ ให้หัวหน้าหน่วยงานซึ่งรับใบเสร็จรับเงินไปดำเนินการจัดเก็บเงินรายงานให้ผู้อำนวยการกองคลัง หรือหัวหน้าส่วนราชการในราชการบริหารส่วนภูมิภาคทราบว่ามีใบเสร็จรับเงินอยู่ในความรับผิดชอบเล่มใด เลขที่ใดถึงเลขที่ใด และได้ใช้ใบเสร็จรับเงินไปแล้ว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เล่มใด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เลขที่ใดถึงเลขที่ใด อย่างช้าไม่เกินวันที่          ๓๑ ตุลาคมของปีงบประมาณ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ถัดไป</a:t>
            </a:r>
            <a: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</a:br>
            <a:endParaRPr lang="en-US" dirty="0"/>
          </a:p>
        </p:txBody>
      </p:sp>
      <p:pic>
        <p:nvPicPr>
          <p:cNvPr id="7" name="Picture 4" descr="j02510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76008"/>
            <a:ext cx="947481" cy="118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3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34"/>
          </p:nvPr>
        </p:nvSpPr>
        <p:spPr>
          <a:xfrm>
            <a:off x="11374931" y="6368466"/>
            <a:ext cx="278418" cy="274324"/>
          </a:xfr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6505" y="255443"/>
            <a:ext cx="8353069" cy="569459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 ความ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ทั่วไป 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2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ใช้งานในระบบ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3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เบิกเงิน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4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จ่ายเงินของส่วนราชการ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5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เบิกจ่ายเงินยืมของส่วนราชการ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6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รับเงินของส่วนราชการ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7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เก็บรักษาเงินของส่วนราชการ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8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นำเงินส่งคลังและฝากคลัง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9  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กันเงินไว้เบิกเหลื่อมปี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10 หน่วยงานย่อย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11 การควบคุมและตรวจสอบของหน่วยงานผู้เบิกที่เป็นส่วนราชการ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2" r="16262"/>
          <a:stretch>
            <a:fillRect/>
          </a:stretch>
        </p:blipFill>
        <p:spPr>
          <a:xfrm>
            <a:off x="8665028" y="1640114"/>
            <a:ext cx="3567263" cy="3754448"/>
          </a:xfrm>
        </p:spPr>
      </p:pic>
      <p:sp>
        <p:nvSpPr>
          <p:cNvPr id="10" name="Rectangle 9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50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371" y="355560"/>
            <a:ext cx="10671429" cy="41293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๗๕ ใบเสร็จรับเงินเล่มใดสำหรับรับเงินของปีงบประมาณใด ให้ใช้รับเงินภายในปีงบประมาณนั้น เมื่อขึ้นปีงบประมาณใหม่ ให้ใช้ใบเสร็จรับเงินเล่มใหม่ ใบเสร็จรับเงินฉบับใดยังไม่ใช้ให้คงติดไว้กับเล่มแต่ให้ปรุ เจาะรู หรือประทับตราเลิกใช้ เพื่อให้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เป็น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ที่สังเกตมิให้นำมารับเงินได้อีก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ต่อไป</a:t>
            </a:r>
            <a:b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๗๖ ห้ามขูดลบเพื่อแก้ไขเพิ่มเติมจำนวนเงินหรือชื่อผู้ชำระเงินในใบเสร็จรับเงิน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หากใบเสร็จรับเงินฉบับใดลงรายการรับเงินผิดพลาด ให้ขีดฆ่าจำนวนเงิน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เขียนใหม่ทั้งจำนวนโดยให้ผู้รับเงินลงลายมือชื่อกำกับการขีดฆ่านั้นไว้ หรือขีดฆ่าเลิกใช้ใบเสร็จรับเงินนั้นทั้งฉบับแล้วออกฉบับใหม่ โดยให้นำใบเสร็จรับเงินที่ขีดฆ่าเลิกใช้นั้นติดไว้กับสำเนาใบเสร็จรับเงินใน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เล่ม</a:t>
            </a:r>
            <a: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</a:br>
            <a:endParaRPr lang="en-US" dirty="0"/>
          </a:p>
        </p:txBody>
      </p:sp>
      <p:pic>
        <p:nvPicPr>
          <p:cNvPr id="7" name="Picture 4" descr="j02510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14769"/>
            <a:ext cx="947481" cy="118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51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7882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๗๗ ให้ส่วนราชการเก็บรักษาสำเนาใบเสร็จรับเงินซึ่งสำนักงานการตรวจเงินแผ่นดิน ยังมิได้ตรวจสอบไว้ในที่ปลอดภัย อย่าให้สูญหายหรือเสียหายได้ และเมื่อได้ตรวจสอบแล้วให้เก็บไว้อย่างเอกสารธรรมดาได้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ส่วนที่ ๒ การรับเงิน</a:t>
            </a:r>
            <a:r>
              <a:rPr lang="th-TH" sz="4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๗๘ การรับเงินให้รับผ่านระบบอิเล็กทรอนิกส์ (</a:t>
            </a: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 - Payment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ตามหลักเกณฑ์วิธีปฏิบัติที่กระทรวงการคลังกำหนด เว้นแต่กรณีที่มีเหตุขัดข้องหรือมีความจำเป็นเร่งด่วนซึ่งไม่สามารถรับผ่านระบบอิเล็กทรอนิกส์ (</a:t>
            </a: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 - Payment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ได้  ให้รับเป็นเงินสดหรือเช็ค หรือเอกสารแทนตัวเงินอื่นที่กระทรวงการคลัง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52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856341"/>
            <a:ext cx="11073560" cy="42962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FreesiaUPC" pitchFamily="34" charset="-34"/>
                <a:cs typeface="JasmineUPC" pitchFamily="18" charset="-34"/>
              </a:rPr>
              <a:t>(ต่อ)</a:t>
            </a:r>
            <a:r>
              <a:rPr lang="th-TH" sz="3600" b="1" dirty="0">
                <a:solidFill>
                  <a:schemeClr val="tx1"/>
                </a:solidFill>
                <a:latin typeface="FreesiaUPC" pitchFamily="34" charset="-34"/>
                <a:cs typeface="JasmineUPC" pitchFamily="18" charset="-34"/>
              </a:rPr>
              <a:t/>
            </a:r>
            <a:br>
              <a:rPr lang="th-TH" sz="3600" b="1" dirty="0">
                <a:solidFill>
                  <a:schemeClr val="tx1"/>
                </a:solidFill>
                <a:latin typeface="FreesiaUPC" pitchFamily="34" charset="-34"/>
                <a:cs typeface="JasmineUPC" pitchFamily="18" charset="-34"/>
              </a:rPr>
            </a:br>
            <a:r>
              <a:rPr lang="en-US" sz="3600" b="1" dirty="0" smtClean="0">
                <a:solidFill>
                  <a:schemeClr val="tx1"/>
                </a:solidFill>
                <a:latin typeface="FreesiaUPC" pitchFamily="34" charset="-34"/>
                <a:cs typeface="Jasmine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๗๙ ในการจัดเก็บหรือรับชำระเงิน ให้ส่วนราชการซึ่งมีหน้าที่จัดเก็บหรือรับชำระเงินนั้นออกใบเสร็จรับเงิน หรือพิมพ์รายงานซึ่งเป็นหลักฐานการรับชำระเงินจากระบบอิเล็กทรอนิกส์ (</a:t>
            </a:r>
            <a:r>
              <a:rPr lang="en-US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e-Payment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ตามที่กระทรวงการคลังกำหนด เว้นแต่เป็นการรับชำระเงินค่าธรรมเนียม ค่าบริการหรือการรับเงินอื่นใดที่มีเอกสารของทางราชการระบุจำนวนเงินที่รับชำระอันมีลักษณะเดียวกับใบเสร็จรับเงิน โดยเอกสารดังกล่าวจะต้องมีการควบคุมจำนวนที่รับจ่ายทำนองเดียวกันกับใบเสร็จรับเงิน หรือเป็นการรับเงินตามคำขอเบิกเงินจากคลัง หรือเป็นการได้รับดอกเบี้ยจากบัญชีเงินฝากธนาคารของส่วนราชการ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ในกรณีที่มีความจำเป็นต้องให้เจ้าหน้าที่ไปจัดเก็บหรือชำระเงินนอกที่ตั้งสำนักงานปกติให้ปฏิบัติเช่นเดียวกับวรรค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หนึ่ง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53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48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๘๐ ให้ใช้ใบเสร็จรับเงินเล่มเดียวกันรับเงินทุกประเภท เว้นแต่เงินประเภทใดที่มีการรับชำระเป็นประจำและมีจำนวนมากราย จะแยกใบเสร็จรับเงินเล่มหนึ่งสำหรับการรับชำระเงินประเภทนั้นก็ได้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๘๑ ให้ส่วนราชการบันทึกข้อมูลการรับเงินในระบบภายในวันที่ได้รับเงิน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เงินประเภทใดที่มีการออกใบเสร็จรับเงินในวันหนึ่งๆ หลายฉบับ จะรวมเงินประเภทนั้น ตามสำเนาใบเสร็จรับเงินทุกฉบับมาบันทึกเป็นรายการเดียวในระบบก็ได้ โดยให้แสดงรายละเอียดว่าเป็นเงินรับตามใบเสร็จเลขใดถึงเลขที่ใดและจำนวนเงินรวมรับทั้งสิ้นเท่าใดไว้ด้านหลังสำเนาใบเสร็จรับเงินฉบับสุดท้าย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ในกรณีที่มีการรับเงินเป็นเงินสดหรือเช็คหรือเอกสารแทนตัวเงินอื่น ภายหลังกำหนดเวลาปิดบัญชีสำหรับวันนั้นแล้ว ให้บันทึกข้อมูลการรับเงินนั้นในระบบในวันทำการ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ถัดไป</a:t>
            </a:r>
            <a: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0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54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420915"/>
            <a:ext cx="11073560" cy="50509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eaLnBrk="0" hangingPunct="0">
              <a:defRPr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๘๒ เมื่อสิ้นเวลารับจ่ายเงิน ให้เจ้าหน้าที่ผู้มีหน้าที่จัดเก็บหรือชำระเงิน นำเงินสดหรือเช็ค หรือเอกสารแทนตัวเงินอื่นที่ได้รับ พร้อมกับสำเนาใบเสร็จรับเงินและเอกสารอื่นที่จัดเก็บในวันนั้นทั้งหมดส่งต่อเจ้าหน้าที่การเงินของส่วนราชการนั้น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๘๓ ให้หัวหน้าส่วนราชการหรือผู้ที่ได้รับมอบหมายเป็นลายลักษณ์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อักษร จาก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ัวหน้าส่วนราชการตรวจสอบจำนวนเงินที่จัดเก็บและนำส่งหลักฐานและรายการที่บันทึกไว้ในระบบว่าถูกต้องครบถ้วนหรือไม่</a:t>
            </a:r>
            <a:b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เมื่อได้ตรวจสอบความถูกต้องตามวรรคหนึ่งแล้ว ให้ผู้ตรวจแสดงยอดรวมเงินรับตามใบเสร็จรับเงินทุกฉบับและ/หรือรายงานซึ่งเป็นหลักฐานการรับชำระเงินจากระบบอิเล็กทรอนิกส์ (</a:t>
            </a:r>
            <a:r>
              <a:rPr lang="en-US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e-Payment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ที่ได้รับในวันนั้นทุกฉบับ ไว้ในสำเนาใบเสร็จรับเงินหรือรายงานซึ่งเป็นหลักฐานการรับชำระเงินจากระบบอิเล็กทรอนิกส์(</a:t>
            </a:r>
            <a:r>
              <a:rPr lang="en-US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e-Payment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ฉบับสุดท้าย และลงลายมือชื่อกำกับไว้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ด้วย</a:t>
            </a:r>
            <a: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55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1001486"/>
            <a:ext cx="10860115" cy="45284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th-TH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ส่วนที่ ๑ สถานที่เก็บรักษาเงิน</a:t>
            </a:r>
            <a:br>
              <a:rPr lang="th-TH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๘๔ ให้ส่วนราชการเก็บรักษาเงินที่จัดเก็บหรือได้รับเป็นเงินสดเงินสดหรือเช็คหรือเอกสารแทนตัวเงินอื่น ไว้ในตู้นิรภัยซึ่งตั้งอยู่ในที่ปลอดภัยของส่วนราชการนั้น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๘๕ ตู้นิรภัยให้มีลูกกุญแจอย่างน้อยสองสำรับ แต่ละสำรับไม่น้อยกว่าสองดอกแต่ไม่เกินสามดอกโดยแต่และดอกต้องมีลักษณะต่างกัน โดยสำรับหนึ่งมอบให้กรรมการเก็บรักษาเงิน ส่วนสำรับที่เหลือให้นำฝากเก็บรักษาไว้ในลักษณะหีบห่อ ณ สถานที่ ดังนี้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(๑) สำนักบริหารเงินตรา </a:t>
            </a:r>
            <a:r>
              <a:rPr lang="th-TH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กรมธนา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รักษ์ กระทรวงการคลัง สำหรับ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ราชการในราชการบริหาร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ส่วนกลาง</a:t>
            </a:r>
            <a:endParaRPr lang="en-US" dirty="0"/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 rot="529419">
            <a:off x="824176" y="-337565"/>
            <a:ext cx="5596460" cy="1687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SlantUp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b="1" kern="10" dirty="0" smtClean="0">
                <a:ln w="11430"/>
                <a:solidFill>
                  <a:schemeClr val="tx1"/>
                </a:solidFill>
                <a:cs typeface="JasmineUPC"/>
              </a:rPr>
              <a:t>หมวด๗ การเก็บรักษาเงินของส่วนราชการ</a:t>
            </a:r>
            <a:endParaRPr lang="th-TH" b="1" kern="10" dirty="0">
              <a:ln w="11430"/>
              <a:solidFill>
                <a:schemeClr val="tx1"/>
              </a:solidFill>
              <a:cs typeface="JasmineUP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56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42036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(๒) สำหรับส่วนราชการในราชการบริหารส่วนกลางที่มีสำนักงานอยู่ในส่วนภูมิภาคและส่วนราชการในราชการบริหารส่วนภูมิภาค ให้เก็บรักษาในสถานที่ที่ปลอดภัย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ส่วนที่ ๒ กรรมการเก็บรักษาเงิน</a:t>
            </a:r>
            <a:r>
              <a:rPr lang="th-TH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๘๖ ให้หัวหน้าส่วนราชการพิจารณาแต่งตั้งข้าราชการซึ่งดำรงตำแหน่งประเภทวิชาการ ระดับปฏิบัติการ หรือประเภททั่วไป ระดับปฏิบัติงาน หรือเทียบเท่าขึ้นไป ในส่วนราชการนั้นอย่างน้อยสองคน เป็นกรรมการเก็บรักษาเงินของส่วนราชการ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นั้น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57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7666" y="507999"/>
            <a:ext cx="11073560" cy="49784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๘๗ ให้กรรมการเก็บรักษาเงินถือลูกกุญแจตู้นิรภัยคนละหนึ่งดอก ในกรณีที่ตู้นิรภัยมี ลูกกุญแจสามดอกและมีกรรมการเก็บรักษาเงินสองคน ให้กรรมการเก็บรักษาเงินถือลูกกุญแจคนละดอก ส่วนกุญแจที่เหลือให้อยู่ในดุลพินิจของหัวหน้าส่วนราชการที่จะมอบให้กรรมการเก็บรักษาเงินผู้ไดถือลูกกุญแจนั้น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ในกรณีที่มีห้องมั่นคงหรือกรงเหล็ก การถือลูกกุญแจห้องมั่นคงหรือกรงเหล็กให้นำความในวรรคหนึ่งมาใช้บังคับโดยอนุโลม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๘๘ ถ้ากรรมการเก็บรักษาเงินผู้ใดไม่สามารถปฏิบัติหน้าที่ได้ ให้หัวหน้าส่วนราชการพิจารณาแต่งตั้งข้าราชการตามนัยข้อ ๘๖ ปฏิบัติหน้าที่กรรมการเก็บรักษาเงินแทนให้ครบจำนวน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การแต่งตั้งผู้ปฏิบัติหน้าที่กรรมการเก็บรักษาเงินแทนจะแต่งตั้งไว้เป็นการประจำก็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ได้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58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3"/>
            <a:ext cx="11073560" cy="44703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๘๙ ในการส่งมอบและรับมอบลูกกุญแจระหว่างกรรมการเก็บรักษาเงินกับผู้ปฏิบัติหน้าที่กรรมการเก็บรักษาเงินแทน ให้บุคคลดังกล่าวตรวจนับตัวเงินและเอกสารแทนตัวเงินซึ่งเก็บรักษาไว้ในตู้นิรภัยถูกต้องตามรายงานเงินคงเหลือประจำวัน แล้วบันทึก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อบและรับมอบพร้อมกับลงลายมือชื่อกรรมการเก็บรักษาเงินและผู้ปฏิบัติหน้าที่กรรมการรักษาเงินแทนทุกคนไว้ในรายงานเงินคงเหลือประจำวันนั้นด้วย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๙๐ กรรมการเก็บรักษาเงินหรือผู้ปฏิบัติหน้าที่กรรมการเก็บรักษาเงินแทน ต้องเก็บรักษาลูกกุญแจไว้ในที่ปลอดภัยมิให้สูญหายหรือให้ผู้ใดลักลอบนำไปพิมพ์แบบลูกกุญแจได้ หากปรากฏว่าลูกกุญแจสูญหาย หรือมีกรณีสงสัยว่าจะมีผู้ปลอมแปลงลูกกุญแจ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รีบรายงานให้หัวหน้าส่วนราชการทราบเพื่อสั่งการโดย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ด่วน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59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3"/>
            <a:ext cx="11073560" cy="45574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0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๙๑ ห้ามกรรมการเก็บรักษาเงินหรือผู้ปฏิบัติหน้าที่กรรมการเก็บรักษาเงินแทนมอบ  ลูกกุญแจให้ผู้อื่นทำหน้าที่กรรมการแทน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ส่วนที่ ๓ การเก็บรักษาเงิน</a:t>
            </a:r>
            <a:r>
              <a:rPr lang="th-TH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๙๒ ให้ส่วนราชการในราชการบริหารส่วนกลางหรือส่วนภูมิภาค แล้วแต่กรณีจัดทำรายงานเงินคงเหลือประจำวันเป็นประจำทุกวันที่มีการรับเงินสด หรือเช็ค หรือเอกสารแทนตัวเงินอื่น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ในกรณีที่วันใดไม่มีรายการรับจ่ายเงินตามวรรคหนึ่ง จะไม่ทำรายงานเงินคงเหลือประจำวันสำหรับวันนั้นก็ได้ แต่ให้หมายเหตุไว้ในรายงานเงินคงเหลือประจำวันที่มีการรับจ่ายเงินของวันถัดไป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ด้วย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3198" y="1135589"/>
            <a:ext cx="10747023" cy="42857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อาศัย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อำนาจตามความในมาตรา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๓๙(</a:t>
            </a:r>
            <a:r>
              <a:rPr lang="th-TH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การเบิกเงินจากคลัง การรับเงิน การจ่ายเงิน การเก็บรักษาเงิน และการนำเงินส่งคลัง ให้เป็นไปตามระเบียบที่รัฐมนตรีกำหนดโดยความเห็นชอบของครม.)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มาตรา ๖๑ 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วรรคสาม</a:t>
            </a:r>
            <a:r>
              <a:rPr lang="th-TH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(เว้นแต่จะมีกฎหมายกำหนดไว้เป็นอย่างอื่น เงินนอกงบประมาณนั้นเมื่อได้ใช้จ่ายในการปฏิบัติหน้าที่หรือการดำเนินงานตามวัตถุประสงค์จนบรรลุวัตถุประสงค์แห่งการนั้นแล้ว มีเงินคงเหลือให้นำส่งคลัง โดยมิชักช้า ทั้งนี้ การนำเงินส่งคลังให้เป็นไปตามระเบียบที่รัฐมนตรีกำหนดโดยความเห็นชอบของครม.)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แห่ง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พระราชบัญญัติวินัย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การเงินการ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คลังของรัฐ พ.ศ. ๒๕๖๑ 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รัฐมนตรีว่าการ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กระทรวงการคลังโดยความเห็นชอบของ</a:t>
            </a: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คณะรัฐมนตรี</a:t>
            </a:r>
            <a:b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จึง</a:t>
            </a: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วางระเบียบไว้ ดังต่อไปนี้</a:t>
            </a:r>
            <a:b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endParaRPr lang="en-US" cap="none" spc="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r="2482"/>
          <a:stretch>
            <a:fillRect/>
          </a:stretch>
        </p:blipFill>
        <p:spPr>
          <a:xfrm>
            <a:off x="9463315" y="4354285"/>
            <a:ext cx="1868073" cy="2336303"/>
          </a:xfrm>
        </p:spPr>
      </p:pic>
    </p:spTree>
    <p:extLst>
      <p:ext uri="{BB962C8B-B14F-4D97-AF65-F5344CB8AC3E}">
        <p14:creationId xmlns:p14="http://schemas.microsoft.com/office/powerpoint/2010/main" val="34704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60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39914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รายงานเงินคงเหลือประจำวันให้เป็นไปตามแบบที่กรมบัญชีกลางกำหนด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๙๓ เมื่อสิ้นเวลารับจ่ายเงินให้เจ้าหน้าที่การเงินนำเงินที่จะเก็บรักษาและรายงาน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เงิน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คงเหลือประจำวันส่งมอบให้คณะกรรมการเก็บรักษาเงิน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ให้คณะกรรมการเก็บรักษาเงินร่วมกันตรวจสอบตัวเงิน และเอกสารแทนตัว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เงิน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กับรายงานเงินคงเหลือประจำวัน เมื่อปรากฏว่าถูกต้องแล้ว ให้เจ้าหน้าที่การเงินนำเงิน และเอกสารแทนตัวเงินเก็บรักษาไว้ในตู้นิรภัย และให้กรรมการเก็บรักษาเงินทุก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คน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ลงลายมือชื่อในรายงานเงินคงเหลือประจำวันไว้เป็น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หลักฐาน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61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1073560" cy="41655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๙๔ รายงานเงินคงเหลือประจำวัน เมื่อกรรมการเก็บรักษาเงินได้ลงลายมือชื่อ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แล้ว ให้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ผู้อำนวยการกองคลังหรือเจ้าหน้าที่การเงินเสนอหัวหน้าส่วนราชการเพื่อทราบ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๙๕ ในกรณีที่ปรากฏว่าเงินที่ได้รับมอบให้เก็บรักษาไม่ตรงกับจำนวนเงินซึ่งแสดงไว้ ในรายงานเงินคงเหลือประจำวัน ให้คณะกรรมการเก็บรักษาเงินและเจ้าหน้าที่การเงิน    ผู้นำส่งร่วมกันบันทึกจำนวนเงินที่ตรวจนับได้นั้นไว้ในรายงานเงินคงเหลือประจำวัน และลงลายมือชื่อกรรมการเก็บรักษาเงินทุกคนพร้อมด้วยเจ้าหน้าที่การเงินผู้นำส่ง แล้วนำเงินเก็บรักษาในตู้นิรภัย และให้กรรมการเก็บรักษาเงินรายงานให้หัวหน้าส่วนราชการทราบทันทีเพื่อพิจารณาสั่งการ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ต่อไป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62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3108" y="435430"/>
            <a:ext cx="10838482" cy="47171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๙๖ เมื่อนำเงินและเอกสารแทนตัวเงินเก็บในตู้นิรภัยเรียบร้อยแล้ว ให้กรรมการเก็บรักษาเงินใส่กุญแจให้เรียบร้อย แล้วลงลายมือชื่อบนกระดาษปิดทับ ในลักษณะที่แผ่นกระดาษปิดทับ จะต้องถูกทำลายเมื่อมีการเปิดตู้นิรภัย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ในกรณีตู้นิรภัยตั้งอยู่ในห้องมั่นคงหรือกรงเหล็ก การลงลายมือชื่อบนกระดาษปิดทับจะกระทำที่ประตูห้องมั่นคงหรือกรงเหล็กเพียงแห่งเดียวก็ได้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๙๗ ในวันทำการถัดไป หากจะต้องนำเงินออกจ่าย ให้คณะกรรมการเก็บรักษาเงินมอบเงินที่เก็บรักษาทั้งหมดให้ผู้อำนวยการกองคลังหรือเจ้าหน้าที่การเงิน แล้วแต่กรณี  รับไปจ่ายโดยให้ผู้อำนวยการกองคลังหรือเจ้าหน้าที่การเงิน แล้วแต่กรณี ลงลายมือชื่อรับเงินไว้ในรายงานเงินคงเหลือประจำวันก่อนวันทำการที่รับเงินไป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จ่าย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63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754744"/>
            <a:ext cx="10642401" cy="24383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lnSpc>
                <a:spcPct val="110000"/>
              </a:lnSpc>
              <a:buSzPct val="75000"/>
              <a:defRPr/>
            </a:pP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๙๘ การเปิดประตูห้องมั่นคง หรือประตูกรงเหล็ก หรือตู้นิรภัยให้กรรมการเก็บรักษาเงินตรวจกุญแจ ลายมือชื่อบนแผ่นกระดาษปิดทับ เมื่อปรากฏว่าอยู่ในสภาพ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เรียบร้อย จึง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ให้เปิดได้</a:t>
            </a:r>
            <a:b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หากปรากฏว่าแผ่นกระดาษปิดทับอยู่ในสภาพไม่เรียบร้อย หรือมีพฤติการณ์อื่นใด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สงสัยว่าจะมีการทุจริตให้รายงานให้หัวหน้าส่วนราชการนั้นทราบเพื่อพิจารณาสั่งการโดย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ด่วน</a:t>
            </a:r>
            <a:endParaRPr lang="th-TH" dirty="0">
              <a:solidFill>
                <a:srgbClr val="FFFF00"/>
              </a:solidFill>
              <a:latin typeface="FreesiaUPC" pitchFamily="34" charset="-34"/>
              <a:cs typeface="JasmineUPC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="" xmlns:a16="http://schemas.microsoft.com/office/drawing/2014/main" id="{F11A6B65-5A20-4F4D-ACBB-ED50132D4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405" y="1582164"/>
            <a:ext cx="6309217" cy="25777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i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หมวด ๘ การนำเงินส่ง</a:t>
            </a:r>
            <a:br>
              <a:rPr lang="th-TH" i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</a:br>
            <a:r>
              <a:rPr lang="th-TH" i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และฝาก</a:t>
            </a:r>
            <a:r>
              <a:rPr lang="th-TH" i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คลัง</a:t>
            </a:r>
            <a:endParaRPr lang="en-US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91814EC9-246A-4C6E-941E-5774FE72F0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fld id="{19B51A1E-902D-48AF-9020-955120F399B6}" type="slidenum">
              <a:rPr lang="en-US" smtClean="0"/>
              <a:pPr/>
              <a:t>64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173" y="0"/>
            <a:ext cx="4554828" cy="33035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173" y="3303574"/>
            <a:ext cx="4554827" cy="355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65</a:t>
            </a:fld>
            <a:endParaRPr lang="en-US" noProof="0" dirty="0"/>
          </a:p>
        </p:txBody>
      </p:sp>
      <p:grpSp>
        <p:nvGrpSpPr>
          <p:cNvPr id="8" name="กลุ่ม 1"/>
          <p:cNvGrpSpPr/>
          <p:nvPr/>
        </p:nvGrpSpPr>
        <p:grpSpPr>
          <a:xfrm>
            <a:off x="0" y="476672"/>
            <a:ext cx="8916094" cy="5367478"/>
            <a:chOff x="71438" y="1373890"/>
            <a:chExt cx="8916094" cy="5367478"/>
          </a:xfrm>
        </p:grpSpPr>
        <p:sp>
          <p:nvSpPr>
            <p:cNvPr id="9" name="AutoShape 2"/>
            <p:cNvSpPr>
              <a:spLocks noChangeArrowheads="1"/>
            </p:cNvSpPr>
            <p:nvPr/>
          </p:nvSpPr>
          <p:spPr bwMode="auto">
            <a:xfrm>
              <a:off x="251520" y="1373890"/>
              <a:ext cx="8736012" cy="1584323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  <a:effectLst>
              <a:outerShdw blurRad="95000" rotWithShape="0">
                <a:srgbClr val="000000">
                  <a:alpha val="50000"/>
                </a:srgbClr>
              </a:outerShdw>
              <a:reflection blurRad="6350" stA="50000" endA="300" endPos="55000" dir="5400000" sy="-100000" algn="bl" rotWithShape="0"/>
              <a:softEdge rad="1270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buFont typeface="Arial" pitchFamily="34" charset="0"/>
                <a:buChar char="•"/>
                <a:defRPr/>
              </a:pPr>
              <a:endParaRPr lang="en-US" sz="3200" dirty="0">
                <a:latin typeface="JasmineUPC" pitchFamily="18" charset="-34"/>
                <a:cs typeface="JasmineUPC" pitchFamily="18" charset="-34"/>
              </a:endParaRPr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14226" y="1775158"/>
              <a:ext cx="8610600" cy="701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l">
                <a:lnSpc>
                  <a:spcPct val="110000"/>
                </a:lnSpc>
                <a:buClr>
                  <a:schemeClr val="bg1"/>
                </a:buClr>
                <a:defRPr/>
              </a:pPr>
              <a:r>
                <a:rPr lang="th-TH" sz="3200" b="1" dirty="0" smtClean="0">
                  <a:solidFill>
                    <a:schemeClr val="accent5">
                      <a:lumMod val="50000"/>
                    </a:schemeClr>
                  </a:solidFill>
                  <a:latin typeface="Arial Black" pitchFamily="34" charset="0"/>
                  <a:cs typeface="JasmineUPC" pitchFamily="18" charset="-34"/>
                </a:rPr>
                <a:t>        </a:t>
              </a:r>
              <a:r>
                <a:rPr lang="th-TH" sz="3600" b="1" dirty="0" smtClean="0">
                  <a:solidFill>
                    <a:schemeClr val="accent5">
                      <a:lumMod val="50000"/>
                    </a:schemeClr>
                  </a:solidFill>
                  <a:latin typeface="Arial Black" pitchFamily="34" charset="0"/>
                  <a:cs typeface="JasmineUPC" pitchFamily="18" charset="-34"/>
                </a:rPr>
                <a:t>การนำเงินส่งคลังและฝากคลังของส่วนราชการ</a:t>
              </a:r>
              <a:endParaRPr lang="th-TH" sz="3600" b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JasmineUPC" pitchFamily="18" charset="-34"/>
              </a:endParaRPr>
            </a:p>
          </p:txBody>
        </p:sp>
        <p:sp>
          <p:nvSpPr>
            <p:cNvPr id="11" name="สี่เหลี่ยมมุมมน 4"/>
            <p:cNvSpPr/>
            <p:nvPr/>
          </p:nvSpPr>
          <p:spPr>
            <a:xfrm>
              <a:off x="642910" y="3286124"/>
              <a:ext cx="8072462" cy="1500198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thaiDist"/>
              <a:r>
                <a:rPr lang="th-TH" sz="2800" b="1" dirty="0" smtClean="0">
                  <a:solidFill>
                    <a:schemeClr val="accent5">
                      <a:lumMod val="50000"/>
                    </a:schemeClr>
                  </a:solidFill>
                  <a:latin typeface="TH SarabunPSK" pitchFamily="34" charset="-34"/>
                  <a:cs typeface="TH SarabunPSK" pitchFamily="34" charset="-34"/>
                </a:rPr>
                <a:t>    เงินที่เบิกคลัง ถ้าไม่ได้จ่ายหรือจ่ายไม่หมด ให้ส่วนราชการผู้เบิกนำส่งคืนคลังภายในสิบห้าวันทำการนับแต่วันรับเงินจากคลัง</a:t>
              </a:r>
            </a:p>
          </p:txBody>
        </p:sp>
        <p:sp>
          <p:nvSpPr>
            <p:cNvPr id="12" name="ข้าวหลามตัด 5"/>
            <p:cNvSpPr/>
            <p:nvPr/>
          </p:nvSpPr>
          <p:spPr>
            <a:xfrm>
              <a:off x="71438" y="3071810"/>
              <a:ext cx="1071538" cy="918489"/>
            </a:xfrm>
            <a:prstGeom prst="diamond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000" dirty="0" smtClean="0"/>
                <a:t>ข้อ๙๙</a:t>
              </a:r>
              <a:endParaRPr lang="th-TH" sz="2000" dirty="0"/>
            </a:p>
          </p:txBody>
        </p:sp>
        <p:sp>
          <p:nvSpPr>
            <p:cNvPr id="13" name="สี่เหลี่ยมมุมมน 6"/>
            <p:cNvSpPr/>
            <p:nvPr/>
          </p:nvSpPr>
          <p:spPr>
            <a:xfrm>
              <a:off x="714348" y="5000612"/>
              <a:ext cx="8072462" cy="1740756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thaiDist"/>
              <a:r>
                <a:rPr lang="th-TH" b="1" dirty="0" smtClean="0">
                  <a:solidFill>
                    <a:schemeClr val="accent5">
                      <a:lumMod val="50000"/>
                    </a:schemeClr>
                  </a:solidFill>
                  <a:latin typeface="JasmineUPC" pitchFamily="18" charset="-34"/>
                  <a:cs typeface="JasmineUPC" pitchFamily="18" charset="-34"/>
                </a:rPr>
                <a:t>    </a:t>
              </a:r>
              <a:r>
                <a:rPr lang="th-TH" sz="2800" b="1" dirty="0" smtClean="0">
                  <a:solidFill>
                    <a:schemeClr val="accent5">
                      <a:lumMod val="50000"/>
                    </a:schemeClr>
                  </a:solidFill>
                  <a:latin typeface="TH SarabunPSK" pitchFamily="34" charset="-34"/>
                  <a:cs typeface="TH SarabunPSK" pitchFamily="34" charset="-34"/>
                </a:rPr>
                <a:t>ในกรณีที่ส่วนราชการมีการรับคืนเงินที่ได้จ่ายไปแล้วเป็นเงินสดหรือเช็ค       ให้นำส่งคลังภายในสิบห้าวันทำการนับแต่วันที่ได้รับคืน ยกเว้นกรณีมีการรับคืนเงินที่ได้จ่ายไปแล้วด้วยระบบอิเล็กทรอนิกส์ (</a:t>
              </a:r>
              <a:r>
                <a:rPr lang="en-US" sz="2800" b="1" dirty="0" smtClean="0">
                  <a:solidFill>
                    <a:schemeClr val="accent5">
                      <a:lumMod val="50000"/>
                    </a:schemeClr>
                  </a:solidFill>
                  <a:latin typeface="TH SarabunPSK" pitchFamily="34" charset="-34"/>
                  <a:cs typeface="TH SarabunPSK" pitchFamily="34" charset="-34"/>
                </a:rPr>
                <a:t>e-payment</a:t>
              </a:r>
              <a:r>
                <a:rPr lang="th-TH" sz="2800" b="1" dirty="0" smtClean="0">
                  <a:solidFill>
                    <a:schemeClr val="accent5">
                      <a:lumMod val="50000"/>
                    </a:schemeClr>
                  </a:solidFill>
                  <a:latin typeface="TH SarabunPSK" pitchFamily="34" charset="-34"/>
                  <a:cs typeface="TH SarabunPSK" pitchFamily="34" charset="-34"/>
                </a:rPr>
                <a:t>)ให้นำส่งคืนคลังตามระยะเวลาที่กระทรวงการคลังกำหนด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4226" y="1502582"/>
              <a:ext cx="1285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solidFill>
                    <a:schemeClr val="bg1"/>
                  </a:solidFill>
                </a:rPr>
                <a:t>ส่วนที่ ๑</a:t>
              </a:r>
              <a:endParaRPr lang="th-TH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66</a:t>
            </a:fld>
            <a:endParaRPr lang="en-US" noProof="0" dirty="0"/>
          </a:p>
        </p:txBody>
      </p:sp>
      <p:sp>
        <p:nvSpPr>
          <p:cNvPr id="7" name="สี่เหลี่ยมมุมมน 9"/>
          <p:cNvSpPr/>
          <p:nvPr/>
        </p:nvSpPr>
        <p:spPr>
          <a:xfrm>
            <a:off x="642910" y="1071546"/>
            <a:ext cx="8072462" cy="150019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การนำเงินส่งคืนคลังตามวรรคหนึ่งและวรรคสอง ให้นำส่งผ่านระบบอิเล็กทรอนิกส์ (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e-payment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) ตามหลักเกณฑ์ที่กระทรวงการคลังกำหนด</a:t>
            </a:r>
          </a:p>
        </p:txBody>
      </p:sp>
      <p:sp>
        <p:nvSpPr>
          <p:cNvPr id="8" name="สี่เหลี่ยมมุมมน 11"/>
          <p:cNvSpPr/>
          <p:nvPr/>
        </p:nvSpPr>
        <p:spPr>
          <a:xfrm>
            <a:off x="642910" y="3000372"/>
            <a:ext cx="8486576" cy="174075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  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การนำเงินส่งคลัง ถ้านำส่งก่อนสิ้นปี๑งบประมาณหรือก่อนสิ้นระยะเวลาเบิกเงินที่กันไว้เบิกเหลื่อมปี ให้ส่วนราชการนำส่งเป็นเงินเบิกเกินส่งคืน แต่ถ้านำส่งภายหลังกำหนดดังกล่าวให้นำส่งเป็นรายได้แผ่นดินประเภทเงินเหลือจ่ายปีเก่าส่งคืน</a:t>
            </a:r>
          </a:p>
        </p:txBody>
      </p:sp>
      <p:sp>
        <p:nvSpPr>
          <p:cNvPr id="9" name="ข้าวหลามตัด 12"/>
          <p:cNvSpPr/>
          <p:nvPr/>
        </p:nvSpPr>
        <p:spPr>
          <a:xfrm>
            <a:off x="-214346" y="2643182"/>
            <a:ext cx="1221283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๑๐๐</a:t>
            </a:r>
            <a:endParaRPr lang="th-TH" sz="2000" dirty="0"/>
          </a:p>
        </p:txBody>
      </p:sp>
      <p:sp>
        <p:nvSpPr>
          <p:cNvPr id="10" name="Rectangle 9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67</a:t>
            </a:fld>
            <a:endParaRPr lang="en-US" noProof="0" dirty="0"/>
          </a:p>
        </p:txBody>
      </p:sp>
      <p:sp>
        <p:nvSpPr>
          <p:cNvPr id="10" name="สี่เหลี่ยมมุมมน 12"/>
          <p:cNvSpPr/>
          <p:nvPr/>
        </p:nvSpPr>
        <p:spPr>
          <a:xfrm>
            <a:off x="545840" y="214290"/>
            <a:ext cx="8501121" cy="1232409"/>
          </a:xfrm>
          <a:prstGeom prst="round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เงินทั้งปวงที่อยู่ในความรับผิดชอบของส่วนราชการให้นำส่งหรือนำฝากคลังภายในกำหนดเวลา ดังต่อไปนี้</a:t>
            </a:r>
          </a:p>
        </p:txBody>
      </p:sp>
      <p:sp>
        <p:nvSpPr>
          <p:cNvPr id="11" name="สี่เหลี่ยมมุมมน 17"/>
          <p:cNvSpPr/>
          <p:nvPr/>
        </p:nvSpPr>
        <p:spPr>
          <a:xfrm>
            <a:off x="188682" y="1714488"/>
            <a:ext cx="8928992" cy="4811426"/>
          </a:xfrm>
          <a:prstGeom prst="round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>
              <a:lnSpc>
                <a:spcPct val="90000"/>
              </a:lnSpc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(๑) เช็ค หรือเอกสารแทนตัวเงินอื่น ให้นำส่งหรือนำฝากในวันที่ได้รับหรืออย่างช้าภายในวันทำการถัดไป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(๒) เงินรายได้แผ่นดินที่ได้รับเป็นเงินสด ให้นำส่งอย่างน้อยเดือนละหนึ่งครั้ง แต่ถ้าส่วนราชการใดมีเงินรายได้แผ่นดินเก็บรักษาในวันใดเกินหนึ่งหมื่นบาท ก็ให้นำเงินส่งโดยด่วนแต่อย่างช้าต้องไม่เกินสามวันทำการถัดไป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(๓) เงินรายได้แผ่นดินที่รับด้วยระบบอิเล็กทรอนิกส์  (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e-Payment)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ให้นำส่งภายในระยะเวลาที่กระทรวงการคลังกำหนด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(๔) เงินเบิกเกินส่งคืน หรือเงินเหลือจ่ายปีเก่าส่งคืน ให้นำส่งภายในสิบห้าวันทำการนับแต่วันรับเงินจากคลังหรือนับแต่วันที่ได้รับคืน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(๕) เงินนอกงบประมาณที่รับเป็นเงินสด ให้นำฝากคลังอย่างน้อยเดือนละหนึ่งครั้ง แต่สำหรับเงินที่เบิกจากคลังเพื่อรอการจ่าย ให้นำฝากคลังภายในสิบห้าวันทำการนับแต่วันรับเงินจากคลัง</a:t>
            </a:r>
          </a:p>
        </p:txBody>
      </p:sp>
      <p:sp>
        <p:nvSpPr>
          <p:cNvPr id="12" name="ข้าวหลามตัด 4"/>
          <p:cNvSpPr/>
          <p:nvPr/>
        </p:nvSpPr>
        <p:spPr>
          <a:xfrm>
            <a:off x="0" y="0"/>
            <a:ext cx="1214414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๑๐๑</a:t>
            </a:r>
            <a:endParaRPr lang="th-TH" sz="2000" dirty="0"/>
          </a:p>
        </p:txBody>
      </p:sp>
      <p:sp>
        <p:nvSpPr>
          <p:cNvPr id="13" name="Rectangle 12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68</a:t>
            </a:fld>
            <a:endParaRPr lang="en-US" noProof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18231" y="258641"/>
            <a:ext cx="6264696" cy="634020"/>
          </a:xfrm>
          <a:prstGeom prst="rect">
            <a:avLst/>
          </a:prstGeom>
          <a:ln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chemeClr val="bg1"/>
              </a:buClr>
              <a:defRPr/>
            </a:pP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JasmineUPC" pitchFamily="18" charset="-34"/>
              </a:rPr>
              <a:t>         วิธีการนำเงินส่งคลังและฝากคลัง</a:t>
            </a:r>
            <a:endParaRPr lang="th-TH" sz="3600" b="1" dirty="0">
              <a:solidFill>
                <a:schemeClr val="accent5">
                  <a:lumMod val="50000"/>
                </a:schemeClr>
              </a:solidFill>
              <a:latin typeface="Arial Black" pitchFamily="34" charset="0"/>
              <a:cs typeface="JasmineUPC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800" y="35716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>ส่วนที่ ๒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9" name="สี่เหลี่ยมมุมมน 6"/>
          <p:cNvSpPr/>
          <p:nvPr/>
        </p:nvSpPr>
        <p:spPr>
          <a:xfrm>
            <a:off x="785786" y="1130097"/>
            <a:ext cx="7818662" cy="1214446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ให้หัวหน้าหน่วยงานของรัฐหรือผู้ที่ได้รับมอบหมายเป็นผู้นำเงินส่งคลัง</a:t>
            </a:r>
          </a:p>
        </p:txBody>
      </p:sp>
      <p:sp>
        <p:nvSpPr>
          <p:cNvPr id="10" name="ข้าวหลามตัด 7"/>
          <p:cNvSpPr/>
          <p:nvPr/>
        </p:nvSpPr>
        <p:spPr>
          <a:xfrm>
            <a:off x="177915" y="818831"/>
            <a:ext cx="1215742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๑๐๒</a:t>
            </a:r>
            <a:endParaRPr lang="th-TH" sz="2000" dirty="0"/>
          </a:p>
        </p:txBody>
      </p:sp>
      <p:sp>
        <p:nvSpPr>
          <p:cNvPr id="11" name="สี่เหลี่ยมมุมมน 8"/>
          <p:cNvSpPr/>
          <p:nvPr/>
        </p:nvSpPr>
        <p:spPr>
          <a:xfrm>
            <a:off x="714348" y="2505712"/>
            <a:ext cx="8072462" cy="402394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วิธีการนำเงินส่งคลังหรือฝากคลัง ให้หน่วยงานผู้เบิกในส่วนกลาง หรือในส่วนภูมิภาค นำส่งหรือนำฝากเงินผ่านระบบอิเล็กทรอนิกส์ (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e-Payment)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ตามหลักเกณฑ์วิธีปฏิบัติที่กระทรวงการคลังกำหนด เพื่อเข้าบัญชีเงินฝากธนาคารของกรมบัญชีกลาง หรือของสำนักงานคลังจังหวัดแล้วแต่กรณี</a:t>
            </a:r>
          </a:p>
          <a:p>
            <a:pPr algn="thaiDist"/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กรณีที่เป็นเงินสด หรือเช็ค หรือเอกสารแทนตัวเงินอื่น ให้จัดทำใบนำฝากเงิน พร้อมทั้งนำเงินสด หรือเช็ค หรือเอกสารแทนตัวเงิน ฝากเข้าบัญชีเงินฝากธนาคารของกรมบัญชีกลาง หรือของสำนักงานคลังจังหวัด แล้วแต่กรณี โดยปฏิบัติตามวิธีการที่กระทรวงการคลังกำหนด                  </a:t>
            </a:r>
          </a:p>
          <a:p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</a:p>
        </p:txBody>
      </p:sp>
      <p:sp>
        <p:nvSpPr>
          <p:cNvPr id="12" name="ข้าวหลามตัด 9"/>
          <p:cNvSpPr/>
          <p:nvPr/>
        </p:nvSpPr>
        <p:spPr>
          <a:xfrm>
            <a:off x="128860" y="2214554"/>
            <a:ext cx="129986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๑๐๓</a:t>
            </a:r>
            <a:endParaRPr lang="th-TH" sz="2000" dirty="0"/>
          </a:p>
        </p:txBody>
      </p:sp>
      <p:sp>
        <p:nvSpPr>
          <p:cNvPr id="13" name="Rectangle 12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69</a:t>
            </a:fld>
            <a:endParaRPr lang="en-US" noProof="0" dirty="0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585234" y="1873529"/>
            <a:ext cx="8072462" cy="121444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หน่วยงานผู้เบิกที่ใช้วิธีการเชื่อมโยงข้อมูลเข้าระบบหรือวิธีการอื่น ให้ถือปฏิบัติตามที่กระทรวงการคลังกำหนด</a:t>
            </a:r>
          </a:p>
        </p:txBody>
      </p:sp>
      <p:sp>
        <p:nvSpPr>
          <p:cNvPr id="8" name="ข้าวหลามตัด 7"/>
          <p:cNvSpPr/>
          <p:nvPr/>
        </p:nvSpPr>
        <p:spPr>
          <a:xfrm>
            <a:off x="20912" y="1170512"/>
            <a:ext cx="133637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๑๐๔</a:t>
            </a:r>
            <a:endParaRPr lang="th-TH" sz="2000" dirty="0"/>
          </a:p>
        </p:txBody>
      </p:sp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349957" y="689169"/>
            <a:ext cx="93133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 ๑ ระเบียบนี้เรียกว่า "ระเบียบกระทรวงการคลัง ว่าด้วยการเบิกเงิน     </a:t>
            </a:r>
            <a:b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จากคลัง การรับเงิน การจ่ายเงิน การเก็บรักษาเงิน และการนำเงินส่งคลัง พ.ศ.๒๕๖๒”</a:t>
            </a:r>
            <a:b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b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 ๒ ระเบียบนี้ให้ใช้บังคับตั้งแต่วันถัดจากวันประกาศในราชกิจจา</a:t>
            </a:r>
            <a:r>
              <a:rPr lang="th-TH" sz="3200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นุเบกษา</a:t>
            </a:r>
            <a: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เป็นต้นไป</a:t>
            </a:r>
            <a:b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(ใช้บังคับ ตั้งแต่วันที่ 14 พฤษภาคม 2562)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36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70</a:t>
            </a:fld>
            <a:endParaRPr lang="en-US" noProof="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11760" y="44543"/>
            <a:ext cx="39353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sz="4000" b="1" dirty="0" smtClean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หมวด ๙</a:t>
            </a:r>
          </a:p>
          <a:p>
            <a:pPr>
              <a:defRPr/>
            </a:pPr>
            <a:r>
              <a:rPr lang="th-TH" sz="4000" b="1" dirty="0" smtClean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การกันเงินไว้เบิกเหลื่อมปี</a:t>
            </a:r>
            <a:endParaRPr lang="th-TH" sz="4000" b="1" dirty="0">
              <a:ln w="11430"/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สี่เหลี่ยมมุมมน 4"/>
          <p:cNvSpPr/>
          <p:nvPr/>
        </p:nvSpPr>
        <p:spPr>
          <a:xfrm>
            <a:off x="642910" y="1500174"/>
            <a:ext cx="8072462" cy="2857520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งานของรัฐใดได้ก่อหนี้ผูกพันไว้ก่อนสิ้นปีงบประมาณและมีวงเงินตั้งแต่หนึ่งแสนบาทขึ้นไปหรือตามที่กระทรวงการคลังกำหนด กรณีที่ไม่สามารถเบิกเงินไปชำระหนี้ได้ทันสิ้นปีงบประมาณให้ขอกันเงินไว้เบิกเหลื่อมปีต่อไปได้อีกไม่เกินหกเดือนของปีงบประมาณถัดไป เว้นแต่มีความจำเป็นต้องขอเบิกเงินคลังภายหลังเวลาดังกล่าว ให้ขอทำความตกลงกับกระทรวงการคลังเพื่อขอขยายเวลาออกไปได้อีกไม่เกินหกเดือน</a:t>
            </a:r>
          </a:p>
        </p:txBody>
      </p:sp>
      <p:sp>
        <p:nvSpPr>
          <p:cNvPr id="9" name="สี่เหลี่ยมมุมมน 5"/>
          <p:cNvSpPr/>
          <p:nvPr/>
        </p:nvSpPr>
        <p:spPr>
          <a:xfrm>
            <a:off x="707871" y="4489886"/>
            <a:ext cx="8072462" cy="202182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การขอกันเงินไว้เบิกเหลื่อมปี หน่วยงานของรัฐต้องดำเนินการก่อนสิ้นปีงบประมาณโดยปฏิบัติตามวิธีการที่กระทรวงการคลังกำหนด</a:t>
            </a:r>
          </a:p>
        </p:txBody>
      </p:sp>
      <p:sp>
        <p:nvSpPr>
          <p:cNvPr id="10" name="ข้าวหลามตัด 6"/>
          <p:cNvSpPr/>
          <p:nvPr/>
        </p:nvSpPr>
        <p:spPr>
          <a:xfrm>
            <a:off x="80120" y="1124744"/>
            <a:ext cx="1277169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๑๐๕</a:t>
            </a:r>
            <a:endParaRPr lang="th-TH" dirty="0"/>
          </a:p>
        </p:txBody>
      </p:sp>
      <p:sp>
        <p:nvSpPr>
          <p:cNvPr id="11" name="ข้าวหลามตัด 7"/>
          <p:cNvSpPr/>
          <p:nvPr/>
        </p:nvSpPr>
        <p:spPr>
          <a:xfrm>
            <a:off x="156540" y="4337907"/>
            <a:ext cx="127218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๑๐๖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71</a:t>
            </a:fld>
            <a:endParaRPr lang="en-US" noProof="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67653" y="379886"/>
            <a:ext cx="3888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sz="4000" b="1" dirty="0" smtClean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หมวด ๑๐</a:t>
            </a:r>
            <a:r>
              <a:rPr lang="th-TH" sz="4000" b="1" dirty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th-TH" sz="4000" b="1" dirty="0" smtClean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หน่วยงานย่อย</a:t>
            </a:r>
            <a:endParaRPr lang="th-TH" sz="4000" b="1" dirty="0">
              <a:ln w="11430"/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สี่เหลี่ยมมุมมน 4"/>
          <p:cNvSpPr/>
          <p:nvPr/>
        </p:nvSpPr>
        <p:spPr>
          <a:xfrm>
            <a:off x="642910" y="1928802"/>
            <a:ext cx="8072462" cy="18602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การเบิกเงิน การรับเงิน การจ่ายเงิน การเก็บรักษาเงิน และการนำเงินส่งคลังให้เป็นไปตามหลักเกณฑ์วิธีปฏิบัติที่กระทรวงการคลังกำหนด</a:t>
            </a:r>
          </a:p>
        </p:txBody>
      </p:sp>
      <p:sp>
        <p:nvSpPr>
          <p:cNvPr id="9" name="ข้าวหลามตัด 6"/>
          <p:cNvSpPr/>
          <p:nvPr/>
        </p:nvSpPr>
        <p:spPr>
          <a:xfrm>
            <a:off x="121106" y="1469556"/>
            <a:ext cx="1379060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๑๐๗</a:t>
            </a:r>
            <a:endParaRPr lang="th-TH" sz="2000" dirty="0"/>
          </a:p>
        </p:txBody>
      </p:sp>
      <p:sp>
        <p:nvSpPr>
          <p:cNvPr id="10" name="Rectangle 9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72</a:t>
            </a:fld>
            <a:endParaRPr lang="en-US" noProof="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34191" y="285728"/>
            <a:ext cx="6089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h-TH" sz="4000" b="1" dirty="0" smtClean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หมวด ๑๑</a:t>
            </a:r>
          </a:p>
          <a:p>
            <a:pPr algn="ctr">
              <a:defRPr/>
            </a:pPr>
            <a:r>
              <a:rPr lang="th-TH" sz="4000" b="1" dirty="0" smtClean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การควบคุมและตรวจสอบของหน่วยงาน</a:t>
            </a:r>
          </a:p>
          <a:p>
            <a:pPr algn="ctr">
              <a:defRPr/>
            </a:pPr>
            <a:r>
              <a:rPr lang="th-TH" sz="4000" b="1" dirty="0" smtClean="0">
                <a:ln w="1143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ผู้เบิกที่เป็นส่วนราชการ</a:t>
            </a:r>
            <a:endParaRPr lang="th-TH" sz="4000" b="1" dirty="0">
              <a:ln w="11430"/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สี่เหลี่ยมมุมมน 4"/>
          <p:cNvSpPr/>
          <p:nvPr/>
        </p:nvSpPr>
        <p:spPr>
          <a:xfrm>
            <a:off x="642910" y="2708920"/>
            <a:ext cx="8072462" cy="29523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ทุกสิ้นวันทำการ ให้เจ้าหน้าที่การเงินของส่วนราชการตรวจสอบจำนวนเงินสดและเช็คคงเหลือกับรายงานเงินเหลือประจำวันที่กรมบัญชีกลางกำหนด กรณีการรับจ่ายเงินผ่านระบบอิเล็กทรอนิกส์ (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e-Payment)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ให้ส่วนราชการจัดให้มีการตรวจสอบการรับจ่ายเงินจากรายงานในระบบอิเล็กทรอนิกส์ (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e-Payment)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ตามหลักเกณฑ์วิธีปฏิบัติที่กระทรวงการคลังกำหนด</a:t>
            </a:r>
          </a:p>
        </p:txBody>
      </p:sp>
      <p:sp>
        <p:nvSpPr>
          <p:cNvPr id="9" name="ข้าวหลามตัด 7"/>
          <p:cNvSpPr/>
          <p:nvPr/>
        </p:nvSpPr>
        <p:spPr>
          <a:xfrm>
            <a:off x="49098" y="2420887"/>
            <a:ext cx="1187624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๑๐๘</a:t>
            </a:r>
            <a:endParaRPr lang="th-TH" sz="2000" dirty="0"/>
          </a:p>
        </p:txBody>
      </p:sp>
      <p:sp>
        <p:nvSpPr>
          <p:cNvPr id="10" name="Rectangle 9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73</a:t>
            </a:fld>
            <a:endParaRPr lang="en-US" noProof="0" dirty="0"/>
          </a:p>
        </p:txBody>
      </p:sp>
      <p:sp>
        <p:nvSpPr>
          <p:cNvPr id="7" name="สี่เหลี่ยมมุมมน 4"/>
          <p:cNvSpPr/>
          <p:nvPr/>
        </p:nvSpPr>
        <p:spPr>
          <a:xfrm>
            <a:off x="744443" y="158962"/>
            <a:ext cx="8358214" cy="613458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หน่วยงานผู้เบิกที่เป็นส่วนราชการมีหน้าที่ให้คำชี้แจงและอำนวยความสะดวกแก่เจ้าหน้าที่ของสำนักงานตรวจเงินแผ่นดินในการตรวจสอบรายงานการเงินและหลักฐานการจ่ายกรณีที่ได้รับการทักท้วง จากสำนักงานการตรวจเงินแผ่นดิน ถ้าหน่วยงานผู้เบิกไม่เห็นด้วยกับข้อทักท้วงให้ชี้แจงเหตุผลและรายงานให้กระทรวง ทบวง กรม เจ้าของงบประมาณ แล้วแต่กรณี ทราบภายในสิบวันนับแต่วันที่ได้รับแจ้งข้อทักท้วงจากสำนักงานการตรวจเงินแผ่นดิน หากเจ้าของงบประมาณดังกล่าวเห็นคำชี้แจ้งนั้นมีเหตุผลสมควร ให้พิจารณาดำเนินการขอให้กระทรวงการคลังวินิจฉัยภายในสิบวันนับแต่วันที่ได้รับแจ้งจากหน่วยงานผู้เบิก ภายในสามสิบวันนับแต่วันที่ได้รับคำขอจากเจ้าของงบประมาณ เมื่อกระทรวงการคลังได้วินิจฉัยคำชี้แจงเป็นประการใดแล้ว ให้แจ้งให้กระทรวง ทบวง กรม เจ้าของงบประมาณ และสำนักงานการตรวจเงินแผ่นดินทราบ ในกรณีที่เจ้าของงบประมาณดังกล่าวจะต้องปฏิบัติตามคำวินิจฉัยของกระทรวงการคลัง ให้ปฏิบัติให้เสร็จพร้อมทั้งแจ้งสำนักงานตรวจการตรวจเงินแผ่นดินทราบภายในสิบวันนับแต่วันที่ได้รับทราบผลการวินิจฉัย</a:t>
            </a:r>
          </a:p>
        </p:txBody>
      </p:sp>
      <p:sp>
        <p:nvSpPr>
          <p:cNvPr id="8" name="ข้าวหลามตัด 6"/>
          <p:cNvSpPr/>
          <p:nvPr/>
        </p:nvSpPr>
        <p:spPr>
          <a:xfrm>
            <a:off x="0" y="0"/>
            <a:ext cx="1214414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๑๐๙</a:t>
            </a:r>
            <a:endParaRPr lang="th-TH" sz="2000" dirty="0"/>
          </a:p>
        </p:txBody>
      </p:sp>
      <p:sp>
        <p:nvSpPr>
          <p:cNvPr id="9" name="Rectangle 8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74</a:t>
            </a:fld>
            <a:endParaRPr lang="en-US" noProof="0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357158" y="285728"/>
            <a:ext cx="8358214" cy="30003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ภายในสามสิบวันนับแต่วันที่ได้รับคำขอจากเจ้าของงบประมาณ        เมื่อกระทรวงการคลังได้วินิจฉัยคำชี้แจงเป็นประการใดแล้ว ให้แจ้งให้กระทรวง ทบวง กรม เจ้าของงบประมาณ และสำนักงานการตรวจเงินแผ่นดินทราบ ในกรณีที่เจ้าของงบประมาณดังกล่าวจะต้องปฏิบัติตามคำวินิจฉัยของกระทรวงการคลัง ให้ปฏิบัติให้เสร็จพร้อมทั้งแจ้งสำนักงานตรวจการตรวจเงินแผ่นดินทราบภายในสิบวันนับแต่วันที่ได้รับทราบผลการวินิจฉัย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75</a:t>
            </a:fld>
            <a:endParaRPr lang="en-US" noProof="0" dirty="0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714348" y="332656"/>
            <a:ext cx="8072462" cy="2143140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เมื่อปรากฏว่าส่วนราชการแห่งใดปฏิบัติเกี่ยวกับการเบิกเงินจากคลัง     การรับเงิน การจ่ายเงิน การเก็บรักษาเงิน และการนำเงินส่งคลังไม่ถูกต้องตามระเบียบ ให้หัวหน้าส่วนราชการระดับกรม หรือผู้ว่าราชการจังหวัด แล้วแต่กรณี พิจารณาสั่งการให้ปฏิบัติให้ถูกต้องโดยด่วน</a:t>
            </a:r>
          </a:p>
        </p:txBody>
      </p:sp>
      <p:sp>
        <p:nvSpPr>
          <p:cNvPr id="8" name="ข้าวหลามตัด 7"/>
          <p:cNvSpPr/>
          <p:nvPr/>
        </p:nvSpPr>
        <p:spPr>
          <a:xfrm>
            <a:off x="179512" y="40797"/>
            <a:ext cx="1249216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๑๑๐</a:t>
            </a:r>
            <a:endParaRPr lang="th-TH" sz="2000" dirty="0"/>
          </a:p>
        </p:txBody>
      </p:sp>
      <p:sp>
        <p:nvSpPr>
          <p:cNvPr id="9" name="สี่เหลี่ยมมุมมน 4"/>
          <p:cNvSpPr/>
          <p:nvPr/>
        </p:nvSpPr>
        <p:spPr>
          <a:xfrm>
            <a:off x="357233" y="2786058"/>
            <a:ext cx="8429652" cy="352326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หากปรากฏว่าเงินในความรับผิดชอบของส่วนราชการแห่งใดขาดบัญชี หรือสูญหาย เสียหายเพราะการทุจริต หรือมีพฤติการณ์ที่ส่อไปในทางไม่สุจริตหรือเพราะเหตุหนึ่งเหตุใดซึ่งมิใช่กรณีปกติ ให้หัวหน้าส่วนราชการระดับกรมหรือผู้ว่าราชการจังหวัด แล้วแต่กรณี รีบรายงานพฤติการณ์ให้กระทรวงเจ้าสังกัดทราบโดยด่วน และดำเนินการสอบสวนหาตัวผู้รับผิดตามหลักเกณฑ์ที่กำหนดไว้ในระเบียบสำนักนายกรัฐมนตรีว่าด้วยหลักเกณฑ์การปฏิบัติเกี่ยวกับความรับผิดทางละเมิดของเจ้าหน้าที่ในกรณีที่เห็นว่าเป็นความผิดอาญาแผ่นดินให้ฟ้องร้องดำเนินคดีแก่ผู้กระทำผิดด้วย</a:t>
            </a:r>
          </a:p>
        </p:txBody>
      </p:sp>
      <p:sp>
        <p:nvSpPr>
          <p:cNvPr id="10" name="ข้าวหลามตัด 5"/>
          <p:cNvSpPr/>
          <p:nvPr/>
        </p:nvSpPr>
        <p:spPr>
          <a:xfrm>
            <a:off x="-40282" y="2326813"/>
            <a:ext cx="118325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 smtClean="0"/>
              <a:t>ข้อ ๑๑๑</a:t>
            </a:r>
            <a:endParaRPr lang="th-TH" sz="2000" dirty="0"/>
          </a:p>
        </p:txBody>
      </p:sp>
      <p:sp>
        <p:nvSpPr>
          <p:cNvPr id="11" name="Rectangle 10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8" r="23278"/>
          <a:stretch>
            <a:fillRect/>
          </a:stretch>
        </p:blipFill>
        <p:spPr>
          <a:xfrm>
            <a:off x="6516914" y="246744"/>
            <a:ext cx="5472113" cy="59590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76</a:t>
            </a:fld>
            <a:endParaRPr lang="en-US" noProof="0" dirty="0"/>
          </a:p>
        </p:txBody>
      </p:sp>
      <p:sp>
        <p:nvSpPr>
          <p:cNvPr id="5" name="สี่เหลี่ยมมุมมน 6"/>
          <p:cNvSpPr/>
          <p:nvPr/>
        </p:nvSpPr>
        <p:spPr>
          <a:xfrm>
            <a:off x="1650125" y="1251183"/>
            <a:ext cx="5999925" cy="207156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ประกาศ ณ วันที่ ๑๙ เมษายน พ.ศ. ๒๕๖๒</a:t>
            </a:r>
          </a:p>
          <a:p>
            <a:pPr algn="ctr"/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อภิศักดิ์ ตันตัว</a:t>
            </a:r>
            <a:r>
              <a:rPr lang="th-TH" sz="3200" b="1" dirty="0" err="1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รวงศ์</a:t>
            </a:r>
            <a:endParaRPr lang="th-TH" sz="3200" b="1" dirty="0" smtClean="0">
              <a:solidFill>
                <a:schemeClr val="accent5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รัฐมนตรีว่าการกระทรวงการคลัง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58400" y="6292169"/>
            <a:ext cx="1248229" cy="493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8</a:t>
            </a:fld>
            <a:endParaRPr lang="en-US" noProof="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1" r="23271"/>
          <a:stretch>
            <a:fillRect/>
          </a:stretch>
        </p:blipFill>
        <p:spPr>
          <a:xfrm>
            <a:off x="101600" y="65814"/>
            <a:ext cx="6343227" cy="6676074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2019" y="444001"/>
            <a:ext cx="11520323" cy="399464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ข้อ 3 ให้ยกเลิก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(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๑) ระเบียบ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การเบิกจ่ายเงิน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จากคลัง การเก็บรักษาเงินและการนำเงินส่งคลัง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พ.ศ.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๒๕๕๑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       (๒) ระเบียบ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การเบิกจ่ายเงิน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จากคลัง การเก็บรักษาเงินและการนำเงินส่งคลัง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ฉบับที่ ๒) พ.ศ. ๒๕๕๑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       (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๓)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ระเบียบการเก็บรักษาเงินและการนำเงินส่งคลังในหน้าที่ของอำเภอ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และกิ่ง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อำเภอ พ.ศ. ๒๕๒๐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บรรดาระเบียบหรือข้อบังคับอื่นใดในส่วนที่กำหนดไว้แล้วในระเบียบนี้ หรือซึ่งขัดหรือแย้งกับระเบียบนี้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ให้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ใช้ระเบียบนี้แทน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658" y="5428343"/>
            <a:ext cx="2146216" cy="142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942" y="457853"/>
            <a:ext cx="11600343" cy="52140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 ๔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ในระเบียบนี้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“หน่วยงานของรัฐ”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หมายความว่า ส่วนราชการ รัฐวิสาหกิจ หน่วยงาน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รัฐสภา ศาลยุติธรรม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ศาล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ปกครอง ศาลรัฐธรรมนูญ องค์กรอิสระตามรัฐธรรมนูญ องค์กรอัยการ องค์การมหาชน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ทุน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หมุนเวียนที่มีฐานะเป็นนิติบุคคล องค์กรปกครองส่วนท้องถิ่น และหน่วยงานอื่นของรัฐ ตามที่กฎหมายกำหนด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“หน่วยงานผู้เบิก”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หมายความว่า หน่วยงานของรัฐที่ได้รับจัดสรรงบประมาณรายจ่ายและเบิกเงินจากกรมบัญชีกลางหรือสำนักงานคลังจังหวัด แล้วแต่กรณี 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658" y="5428343"/>
            <a:ext cx="2146216" cy="142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C84B30EC-0085-4B02-B549-85261AA7A7FD}" vid="{B38EAA63-7B49-47D5-A9B8-CCF1CC9145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f78864d-2b3b-4a7c-85b4-2c7228e06da9">J2DYDHU5RPXK-471-90</_dlc_DocId>
    <_dlc_DocIdUrl xmlns="0f78864d-2b3b-4a7c-85b4-2c7228e06da9">
      <Url>http://www.dol.go.th/finance/_layouts/15/DocIdRedir.aspx?ID=J2DYDHU5RPXK-471-90</Url>
      <Description>J2DYDHU5RPXK-471-90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5EC37589E894EAEE92AA067771C35" ma:contentTypeVersion="4" ma:contentTypeDescription="Create a new document." ma:contentTypeScope="" ma:versionID="70b4f421f08e3e68bf081d6529225ee8">
  <xsd:schema xmlns:xsd="http://www.w3.org/2001/XMLSchema" xmlns:xs="http://www.w3.org/2001/XMLSchema" xmlns:p="http://schemas.microsoft.com/office/2006/metadata/properties" xmlns:ns2="0f78864d-2b3b-4a7c-85b4-2c7228e06da9" targetNamespace="http://schemas.microsoft.com/office/2006/metadata/properties" ma:root="true" ma:fieldsID="1025583933a22bf2f734a64b87b2560d" ns2:_="">
    <xsd:import namespace="0f78864d-2b3b-4a7c-85b4-2c7228e06da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8864d-2b3b-4a7c-85b4-2c7228e06da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519935D-ADE6-42ED-B568-839405AD6ABE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20B942-2DDF-4F78-86B0-2EF38C1F4BCC}"/>
</file>

<file path=customXml/itemProps3.xml><?xml version="1.0" encoding="utf-8"?>
<ds:datastoreItem xmlns:ds="http://schemas.openxmlformats.org/officeDocument/2006/customXml" ds:itemID="{1E1D8AE1-AF50-4238-9545-788684540AB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2B6CD8-FD3B-4F2C-99E2-0C8D8F34EBEC}"/>
</file>

<file path=docProps/app.xml><?xml version="1.0" encoding="utf-8"?>
<Properties xmlns="http://schemas.openxmlformats.org/officeDocument/2006/extended-properties" xmlns:vt="http://schemas.openxmlformats.org/officeDocument/2006/docPropsVTypes">
  <Template>Minimalist color presentation</Template>
  <TotalTime>0</TotalTime>
  <Words>1854</Words>
  <Application>Microsoft Office PowerPoint</Application>
  <PresentationFormat>Widescreen</PresentationFormat>
  <Paragraphs>222</Paragraphs>
  <Slides>76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6" baseType="lpstr">
      <vt:lpstr>Angsana New</vt:lpstr>
      <vt:lpstr>Arial</vt:lpstr>
      <vt:lpstr>Arial Black</vt:lpstr>
      <vt:lpstr>Calibri</vt:lpstr>
      <vt:lpstr>Corbel</vt:lpstr>
      <vt:lpstr>FreesiaUPC</vt:lpstr>
      <vt:lpstr>JasmineUPC</vt:lpstr>
      <vt:lpstr>TH SarabunPSK</vt:lpstr>
      <vt:lpstr>Times New Roman</vt:lpstr>
      <vt:lpstr>Office Theme</vt:lpstr>
      <vt:lpstr>การปฏิบัติงานด้านการเงิน</vt:lpstr>
      <vt:lpstr>PowerPoint Presentation</vt:lpstr>
      <vt:lpstr>PowerPoint Presentation</vt:lpstr>
      <vt:lpstr>ระเบียบกระทรวงการคลัง  ว่าด้วยการเบิกเงินจากคลัง การรับเงิน การจ่ายเงิน   การเก็บรักษาเงิน และการนำเงินส่งคลัง  พ.ศ. ๒๕๖๒ </vt:lpstr>
      <vt:lpstr>หมวด 1  ความทั่วไป  หมวด 2  การใช้งานในระบบ หมวด 3  การเบิกเงิน หมวด 4  การจ่ายเงินของส่วนราชการ หมวด 5  การเบิกจ่ายเงินยืมของส่วนราชการ หมวด 6  การรับเงินของส่วนราชการ หมวด 7  การเก็บรักษาเงินของส่วนราชการ หมวด 8  การนำเงินส่งคลังและฝากคลัง หมวด 9  การกันเงินไว้เบิกเหลื่อมปี หมวด 10 หน่วยงานย่อย หมวด 11 การควบคุมและตรวจสอบของหน่วยงานผู้เบิกที่เป็นส่วนราชการ</vt:lpstr>
      <vt:lpstr>  อาศัยอำนาจตามความในมาตรา ๓๙(การเบิกเงินจากคลัง การรับเงิน การจ่ายเงิน การเก็บรักษาเงิน และการนำเงินส่งคลัง ให้เป็นไปตามระเบียบที่รัฐมนตรีกำหนดโดยความเห็นชอบของครม.)  และมาตรา ๖๑ วรรคสาม(เว้นแต่จะมีกฎหมายกำหนดไว้เป็นอย่างอื่น เงินนอกงบประมาณนั้นเมื่อได้ใช้จ่ายในการปฏิบัติหน้าที่หรือการดำเนินงานตามวัตถุประสงค์จนบรรลุวัตถุประสงค์แห่งการนั้นแล้ว มีเงินคงเหลือให้นำส่งคลัง โดยมิชักช้า ทั้งนี้ การนำเงินส่งคลังให้เป็นไปตามระเบียบที่รัฐมนตรีกำหนดโดยความเห็นชอบของครม.) แห่งพระราชบัญญัติวินัยการเงินการคลังของรัฐ พ.ศ. ๒๕๖๑ (รัฐมนตรีว่าการกระทรวงการคลังโดยความเห็นชอบของคณะรัฐมนตรี จึงวางระเบียบไว้ ดังต่อไปนี้  </vt:lpstr>
      <vt:lpstr>PowerPoint Presentation</vt:lpstr>
      <vt:lpstr>       ข้อ 3 ให้ยกเลิก         (๑) ระเบียบการเบิกจ่ายเงินจากคลัง การเก็บรักษาเงินและการนำเงินส่งคลัง พ.ศ. ๒๕๕๑         (๒) ระเบียบการเบิกจ่ายเงินจากคลัง การเก็บรักษาเงินและการนำเงินส่งคลัง (ฉบับที่ ๒) พ.ศ. ๒๕๕๑         (๓) ระเบียบการเก็บรักษาเงินและการนำเงินส่งคลังในหน้าที่ของอำเภอและกิ่งอำเภอ พ.ศ. ๒๕๒๐  บรรดาระเบียบหรือข้อบังคับอื่นใดในส่วนที่กำหนดไว้แล้วในระเบียบนี้ หรือซึ่งขัดหรือแย้งกับระเบียบนี้   ให้ใช้ระเบียบนี้แทน</vt:lpstr>
      <vt:lpstr> ข้อ ๔ ในระเบียบนี้  “หน่วยงานของรัฐ” หมายความว่า ส่วนราชการ รัฐวิสาหกิจ หน่วยงาน ของรัฐสภา ศาลยุติธรรม  ศาลปกครอง ศาลรัฐธรรมนูญ องค์กรอิสระตามรัฐธรรมนูญ องค์กรอัยการ องค์การมหาชน ทุนหมุนเวียนที่มีฐานะเป็นนิติบุคคล องค์กรปกครองส่วนท้องถิ่น และหน่วยงานอื่นของรัฐ ตามที่กฎหมายกำหนด  “หน่วยงานผู้เบิก” หมายความว่า หน่วยงานของรัฐที่ได้รับจัดสรรงบประมาณรายจ่ายและเบิกเงินจากกรมบัญชีกลางหรือสำนักงานคลังจังหวัด แล้วแต่กรณี  </vt:lpstr>
      <vt:lpstr>  “ส่วนราชการ” หมายความว่า กระทรวง ทบวง กรม หรือส่วนราชการที่เรียกชื่ออย่างอื่นและมีฐานะเป็นกรม และให้หมายความรวมถึงจังหวัดและกลุ่มจังหวัดตามกฎหมายว่าด้วยระเบียบบริหารราชการแผ่นดินด้วย</vt:lpstr>
      <vt:lpstr> “หน่วยงานย่อย” หมายความว่า หน่วยงานในสังกัดของส่วนราชการ ในราชการบริหารส่วนกลางหรือในราชการบริหารส่วนภูมิภาค หรือที่ตั้งอยู่ในอำเภอ ซึ่งมิได้เบิกเงินจากกรมบัญชีกลาง หรือสำนักงานคลังจังหวัด แต่เบิกเงินผ่านส่วนราชการ ที่เป็นหน่วยงานผู้เบิก (สนง.ที่ดินจังหวัดสาขา ส่วนแยก เว้น สาขาธัญญบุรี สาขาบางคล้า สาขาเสนา )  “คลัง” หมายความว่า ที่เก็บรักษาเงินแผ่นดินของกระทรวงการคลัง และให้หมายความรวมถึงบัญชีเงินฝากธนาคารแห่งประเทศไทยเพื่อการนี้ด้วย</vt:lpstr>
      <vt:lpstr> “เจ้าหน้าที่การเงิน” หมายความว่า หัวหน้าฝ่ายการเงิน หรือผู้ดำรงตำแหน่งอื่น  ซึ่งปฏิบัติงานในลักษณะเช่นเดียวกันกับหัวหน้าฝ่ายการเงิน และให้หมายความรวมถึงเจ้าหน้าที่ รับจ่ายเงินของส่วนราชการด้วย  “สำนักงานการตรวจเงินแผ่นดิน” ให้หมายความรวมถึง สำนักงานการตรวจเงินแผ่นดินภูมิภาคและสำนักตรวจเงินแผ่นดินจังหวัดด้วย  “งบรายจ่าย” หมายความว่า งบรายจ่ายตามระเบียบว่าด้วยการบริหารงบประมาณ  (หลักการจำแนกงบประมาณรายจ่าย) </vt:lpstr>
      <vt:lpstr> “หลักฐานการจ่าย” หมายความว่า หลักฐานที่แสดงว่าได้มีการจ่ายเงินให้แก่ผู้รับหรือเจ้าหนี้ตามข้อผูกพันโดยถูกต้องแล้ว (ใบเสร็จรับเงิน ใบรับรองแทนใบเสร็จรับเงิน ใบสำคัญรับเงิน)  “เงินยืม” หมายความว่า เงินที่ส่วนราชการจ่ายให้แก่บุคคลใดบุคคลหนึ่งยืมเพื่อเป็นค่าใช้จ่ายในการเดินทางไปราชการหรือปฏิบัติราชการอื่นใด ทั้งนี้ ไม่ว่าจะจ่ายจากงบประมาณรายจ่ายหรือเงินนอกงบประมาณ  “ตู้นิรภัย” หมายความว่า ตู้เหล็กอันมั่นคงซึ่งใช้สำหรับเก็บรักษาเงินของทางราชการ</vt:lpstr>
      <vt:lpstr> “เงินรายได้แผ่นดิน” หมายความว่า เงินทั้งปวงที่หน่วยงานของรัฐจัดเก็บหรือได้รับไว้เป็นกรรมสิทธิ์ตามกฎหมาย ระเบียบ ข้อบังคับ หรือจากนิติกรรมหรือ  นิติเหตุและกฎหมายว่าด้วยเงินคงคลัง และกฎหมายว่าด้วยวินัยการเงินการคลังของรัฐ บัญญัติไม่ให้หน่วยงานของรัฐนั้นนำไปใช้จ่ายหรือหักไว้เพื่อการใดๆ  “เงินเบิกเกินส่งคืน” หมายความว่า เงินงบประมาณรายจ่ายที่ส่วนราชการเบิกจากคลังไปแล้ว แต่ไม่ได้จ่ายหรือจ่ายไม่หมด หรือจ่ายไปแล้วแต่ถูกเรียกคืน   และได้นำส่งคลังก่อนสิ้นปีงบประมาณหรือก่อนสิ้นระยะเวลาเบิกเงินที่กันไว้เบิกเหลื่อมปี (เช่น เรียกคืนเงินเดือน กรณีข้าราชการเสียชีวิต  /ค่ารักษาพยาบาล/ค่าเช่าบ้าน  /ค่าใช้จ่ายในการเดินทาง เรียกคืน/ส่งคืนภายในปีงปม. )</vt:lpstr>
      <vt:lpstr> “เงินเหลือจ่ายปีเก่าส่งคืน” หมายความว่า เงินงบประมาณรายจ่ายที่ ส่วนราชการเบิกจากคลังไปแล้ว แต่ไม่ได้จ่ายหรือจ่ายไม่หมด หรือจ่ายไปแล้วแต่ถูกเรียกคืน และได้นำส่งคลังภายหลังสิ้นงบประมาณหรือภายหลังระยะเวลาเบิกเงินที่กันไว้เบิกเหลื่อมปี  “เงินนอกงบประมาณ” หมายความว่า บรรดาเงินทั้งปวงที่หน่วยงานของรัฐจัดเก็บ หรือได้รับไว้เป็นกรรมสิทธิ์ตามกฎหมาย ระเบียบ ข้อบังคับ หรือจากนิติกรรมหรือนิติเหตุ หรือกรณีอื่นใดที่ต้องนำส่งคลัง แต่มีกฎหมายอนุญาตให้สามารถเก็บไว้ใช้จ่ายได้โดยไม่ต้องนำส่งคลัง (เงินมัดจำรังวัด เงินรายได้ของอบท. เงินค่าใช้จ่ายในการจัดเก็บอากรแสตมป์ เงินค่าใช้จ่ายในการจัดเก็บภาษีอากรให้องค์กรปกครองส่วนท้องถิ่น เงินบริจาค)</vt:lpstr>
      <vt:lpstr>  “ระบบ” หมายความว่า ระบบการบริหารการเงินการคลังภาครัฐด้วยระบบอิเล็กทรอนิกส์(Government Fiscal Management Information system: GFMIS) ซึ่งปฏิบัติโดยผ่านช่องทางที่กระทรวงการคลังกำหนด          “ข้อมูลหลักผู้ขาย” หมายความว่า ข้อมูลของหน่วยงานผู้เบิกหรือเจ้าหนี้หรือ ผู้มีสิทธิรับเงินเกี่ยวกับชื่อ ที่อยู่ เลขประจำตัวประชาชน เลขประจำตัวผู้เสียภาษี ชื่อและเลขที่บัญชีธนาคารเลขที่สัญญาเงื่อนไขการชำระเงิน หรือข้อมูลอื่นใดที่จำเป็น แล้วแต่กรณี เพื่อใช้สำหรับการรับเงินที่ขอเบิกจากคลัง (จ่ายตรงเข้าบัญชีของเจ้าหนี้หรือผู้มีสิทธิรับเงิน)  ข้อ ๕ ให้ปลัดกระทรวงการคลังรักษาการตามระเบียบนี้</vt:lpstr>
      <vt:lpstr> ข้อ ๖ บรรดาแบบพิมพ์ เอกสาร ทะเบียนคุม รายงาน ที่ใช้ในการเบิกเงินจากคลัง การรับเงิน การจ่ายเงิน การเก็บรักษาเงิน และการนำเงินส่งคลัง ตลอดจนวิธีใช้ให้เป็นไปตามที่กรมบัญชีกลางกำหนด              ข้อ ๗ ในกรณีที่หน่วยงานของรัฐมีปัญหาเกี่ยวกับการปฏิบัติหรือไม่สามารถปฏิบัติตามข้อกำหนดในระเบียบนี้ ให้หัวหน้าหน่วยงานของรัฐนั้น ขอหารือเพื่อให้กระทรวงการคลังวินิจฉัยหรือขอทำความตกลงกับกระทรวงการคลัง แล้วแต่กรณี หรือให้กระทรวงการคลังกำหนดหลักเกณฑ์วิธีปฏิบัติในการเบิกจ่ายเงินจากคลัง การรับเงิน การจ่ายเงิน การเก็บรักษาเงิน และการนำเงินส่งคลัง เพื่อเป็นแนวทาง ให้หน่วยงานของรัฐถือปฏิบัติ         </vt:lpstr>
      <vt:lpstr>  ข้อ ๑๐ ให้หัวหน้าหน่วยงานผู้เบิกหรือผู้ที่หัวหน้าหน่วยงานผู้เบิกมอบหมาย เป็นผู้มีสิทธิในการปฏิบัติงานในระบบ ตามช่องทางที่กระทรวงการคลังกำหนด  ข้อ ๑๑ ให้ผู้มีสิทธิตามข้อ ๑๐ ดำเนินการขอเบิกเงินจากคลัง การอนุมัติจ่ายเงิน ให้เจ้าหนี้หรือผู้มีสิทธิรับเงินโดยการจ่ายตรง การนำเงินส่งคลัง การบันทึก และปรับปรุงข้อมูล และการเรียกรายงานในระบบ   ข้อ ๑๒ ให้หัวหน้าหน่วยงานผู้เบิกจัดทำคำสั่งหรือมอบหมายเป็นลายลักษณ์อักษรกำหนดบุคคลที่จะได้รับมอบหมาย กำหนดหน้าที่ความรับผิดชอบและกำหนดแนวทางการควบคุมการปฏิบัติงานของหน่วยงานผู้เบิก ในการเข้าใช้งานในระบบ  ข้อ ๑๓ การจัดทำ แก้ไข อนุมัติการใช้ และการดำเนินการอื่นๆ เกี่ยวกับการกำหนดสิทธิการเข้าใช้งานในระบบ ให้เป็นไปตามที่กระทรวงการคลังกำหนด</vt:lpstr>
      <vt:lpstr> ข้อ ๑๔ หน่วยงานผู้เบิกในส่วนกลางให้ส่งข้อมูลคำขอเบิกเงินในระบบไปยังกรมบัญชีกลาง สำหรับหน่วยงานผู้เบิกที่มีสำนักงานอยู่ในภูมิภาคให้ส่งข้อมูลคำขอเบิกเงินในระบบไปยังสำนักงานคลังจังหวัด   ข้อ ๑๕ ให้หัวหน้าหน่วยงานผู้เบิกหรือผู้ที่หัวหน้าหน่วยงานผู้เบิกมอบหมายตามข้อ ๑๐ เป็นผู้เบิกเงินจากคลัง และอนุมัติการจ่ายเงินให้เจ้าหนี้หรือผู้มีสิทธิรับเงินโดยการจ่ายตรง (หัวหน้าหน่วยงานผู้เบิก : กรม/ อธิบดี; สนง.ที่ดินจังหวัด/จพด.จังหวัด) ข้อ ๑๖ หน่วยงานผู้เบิกใดซึ่งเป็นเจ้าของงบประมาณจะมอบหมายให้หน่วยงาน ผู้เบิกอื่นเป็นผู้เบิกเงินแทนก็ได้ โดยถือปฏิบัติตามหลักเกณฑ์ที่กระทรวงการคลังกำหนด (อธิบดี)</vt:lpstr>
      <vt:lpstr>  ข้อ ๑๗ การขอเบิกเงินทุกกรณีให้ระบุวัตถุประสงค์ที่จะนำเงินนั้นไปจ่าย เงินที่ขอเบิกจากคลังเพื่อการใด ให้นำไปจ่ายได้เฉพาะเพื่อการนั้นเท่านั้น จะนำไปจ่ายเพื่อการอื่นไม่ได้  ข้อ ๑๘ หน่วยงานผู้เบิกจะจ่ายเงินหรือก่อหนี้ผูกพันได้แต่เฉพาะที่กฎหมาย ระเบียบ ข้อบังคับ คำสั่ง กำหนดไว้หรือมติคณะรัฐมนตรีอนุญาตให้จ่ายได้ หรือตามที่ได้รับอนุญาตจากกระทรวงการคลัง  การได้รับเงินจากคลังไม่ปลดเปลื้องความรับผิดชอบของหน่วยงานผู้เบิกในการที่จะต้องดูแลให้มีการจ่ายเงินหรือก่อหนี้ผูกพันให้เป็นไปตามวรรคหนึ่ง</vt:lpstr>
      <vt:lpstr>  ข้อ ๑๙ การขอเบิกเงินทุกกรณี หน่วยงานผู้เบิกมีหน้าที่ตามกฎหมายที่จะต้องหักภาษีใดๆไว้ ณ ที่จ่าย ให้บันทึกภาษีเป็นรายได้แผ่นดินไว้ในคำขอเบิกเงินนั้นด้วย เว้นแต่ได้มีการหักภาษีไว้แล้ว  ข้อ ๒๐ การเบิกเงินจากคลัง ให้หน่วยงานผู้เบิกปฏิบัติ ดังนี้  (๑) เปิดบัญชีเงินฝากไว้กับธนาคารที่เป็นรัฐวิสาหกิจ สำหรับเงินงบประมาณหนึ่งบัญชีและเงินนอกงบประมาณหนึ่งบัญชี  (๒) นำข้อมูลตาม (๑) หรือของเจ้าหนี้หรือผู้มีสิทธิรับเงิน  กรณีจ่ายตรงเจ้าหนี้ ส่งให้แก่กรมบัญชีกลางเพื่อสร้างเป็นข้อมูลหลักผู้ขายในระบบ  </vt:lpstr>
      <vt:lpstr> (๓) ตรวจสอบความถูกต้องครบถ้วนของคำขอเบิกเงินก่อนส่งคำขอเบิกเงินไปยังกรมบัญชีกลางหรือสำนักงานคลังจังหวัด แล้วแต่กรณี  (๔) ตรวจสอบการจ่ายเงินของกรมบัญชีกลางตามคำขอเบิกเงิน จากรายงานในระบบ</vt:lpstr>
      <vt:lpstr> ข้อ ๒๑ การขอเบิกเงิน ให้ส่งคำขอเบิกตามแผนการปฏิบัติงาน และแผนการใช้จ่ายงบประมาณที่ได้รับความเห็นชอบจากงบประมาณ ยกเว้นกรณีองค์กรปกครองส่วนท้องถิ่นที่ได้รับอุดหนุนเฉพาะกิจ ให้เบิกเงินจากคลังโดยระบุวัตถุประสงค์ที่จำนำเงินนั้นไปจ่ายและห้ามมิให้ขอเบิกเงินจนกว่าจะถึงกำหนด หรือใกล้จะถึงกำหนดจ่ายเงิน</vt:lpstr>
      <vt:lpstr> ข้อ ๒๒ การขอเบิกเงินทุกกรณีห้ามมิให้ขอเบิกเงินจนกว่าจะถึงกำหนด หรือใกล้จะถึงกำหนดจ่ายเงิน  ข้อ ๒๓ ค่าใช้จ่ายที่เกิดขึ้นในปีงบประมาณใด ให้เบิกเงินจากงบประมาณรายจ่ายของปีนั้นไปจ่าย ในกรณีมีเหตุจำเป็นไม่สามารถเบิกจากเงินงบประมาณรายจ่ายของปีนั้นได้ทัน ให้เบิกจากเงินงบประมาณรายจ่ายของปีงบประมาณถัดไปได้ แต่ค่าใช้จ่ายนั้นจะต้องไม่เป็นการก่อหนี้ผูกพันเกินงบประมาณรายจ่ายที่ได้รับอนุมัติ และให้ปฏิบัติตามวิธีการที่กระทรวงการคลังกำหนด</vt:lpstr>
      <vt:lpstr> ข้อ ๒๔ ค่าใช้จ่ายเงินงบกลาง รายการเงินเบี้ยหวัด บำเหน็จ บำนาญ เงินช่วยเหลือข้าราชการ ลูกจ้าง และพนักงานของรัฐ เงินสำรอง เงินสมทบ และเงินชดเชยของข้าราชการ เงินสมทบของลูกจ้างประจำ ค่าใช้จ่ายในการรักษาพยาบาลข้าราชการ ลูกจ้างและพนักงานของรัฐหรือรายการอื่น ที่กระทรวงการคลังกำหนด ถ้าค้างเบิกให้นำมาเบิกจากเงินงบกลางรายการนั้น ๆ ของปีงบประมาณต่อๆไป           ข้อ ๒๕ ค่าใช้จ่ายตามประเภทที่กระทรวงการคลังกำหนดซึ่งมีลักษณะ เป็นค่าใช้จ่ายประจำ หรือค่าใช้จ่ายอื่นๆ ให้ถือว่าค่าใช้จ่ายนั้นเกิดขึ้นเมื่อส่วนราชการได้รับแจ้งให้ชำระหนี้ และให้นำมาเบิกจ่ายจากงบประมาณรายจ่ายประจำปีที่ได้รับแจ้งชำระหนี้</vt:lpstr>
      <vt:lpstr> ข้อ ๒๖ ส่วนราชการที่ก่อหนี้ผูกพันเป็นเงินตราต่างประเทศ อาจเบิกเงินไปซื้อเงินตราต่างประเทศใน สกุลเงินตราที่จะต้องชำระหนี้โดยทยอยซื้อหรือซื้อ ทั้งจำนวนก็ได้ และให้นำเงินไปฝากไว้กับธนาคารที่เป็นรัฐวิสาหกิจหรือธนาคาร ที่กระทรวงการคลังให้ความเห็นชอบ และเมื้อหนี้ถึงกำหนดหรือใกล้จะถึงกำหนดชำระ ให้นำเงินตราต่างประเทศที่ฝากธนาคารไปชำระหนี้ดังกล่าว สำหรับดอกเบี้ย ที่ได้รับจากการนำเงินฝากธนาคารให้นำส่งเป็นรายได้แผ่นดิน ทั้งนี้ ให้รายงาน การซื้อเงินตราต่างประเทศและการชำระหนี้ต่อกระทรวงการคลังด้วย          ข้อ ๒๗ การเบิกเงินเพื่อจ่ายชำระหนี้ผูกพันเป็นเงินตราต่างประเทศให้ปฏิบัติเช่นเดียวกับกรณีชำระหนี้ ผูกพันเป็นเงินบาท โดยให้ส่วนราชการติดต่อขอซื้อเงินตราต่างประเทศจากธนาคารพาณิชย์โดยตรง</vt:lpstr>
      <vt:lpstr>ข้อ ๒๘ การขอเบิกเงินของส่วนราชการสำหรับการซื้อทรัพย์สิน จ้างทำของ หรือ เช่าทรัพย์สิน ตามกฎหมายว่าด้วยการจัดซื้อจัดจ้างและการบริหารพัสดุภาครัฐ ให้ปฏิบัติ ดังนี้</vt:lpstr>
      <vt:lpstr>     (๒) นอกจากกรณีตาม (๑) ส่วนราชการไม่ต้องจัดทำหรือลงใบสั่งซื้อหรือใบสั่งจ้างในระบบ โดยกรมบัญชีกลางจะจ่ายเงินเข้าบัญชีเงินฝากธนาคารของส่วนราชการ เพื่อให้ส่วนราชการจ่ายเงินให้เจ้าหนี้หรือผู้มีสิทธิรับเงินต่อไป หรือหากส่วนราชการต้องการให้จ่ายเงินเข้าบัญชีให้กับเจ้าหนี้หรือผู้มีสิทธิรับเงินของส่วนราชการโดยตรง ก็ได้  การซื้อทรัพย์สิน จ้างทำของ หรือเช่าทรัพย์สิน ให้ส่วนราชการดำเนินการ ขอเบิกเงินจากคลังโดยเร็ว อย่างช้าไม่เกินห้าวันทำการนับแต่วันที่ได้ตรวจรับทรัพย์สินหรือตรวจรับงานถูกต้องแล้วหรือนับแต่วันที่ได้รับแจ้งจากหน่วยงานย่อย</vt:lpstr>
      <vt:lpstr> ข้อ ๒๙ การขอเบิกเงินที่ไม่ใช่การซื้อทรัพย์สิน จ้างทำของ หรือเช่าทรัพย์สิน กรมบัญชีกลางจะจ่ายเงินเข้าบัญชีให้กับเจ้าหนี้หรือผู้มีสิทธิรับเงินของส่วนราชการโดยตรง ยกเว้น  (๑) กรณีค่าไฟฟ้า ค่าประปา ค่าโทรศัพท์ ค่าบริการสื่อสารและโทรคมนาคม ที่ส่วนราชการได้รับเงินสมทบจากข้าราชการ ส่วนราชการหรือหน่วยงานอื่น    เพื่อจ่ายเป็นค่าใช้จ่ายดังกล่าว ให้ขอเบิกเงินโดยกรมบัญชีกลางจะจ่ายเงินเข้าบัญชีเงินฝากธนาคารของส่วนราชการ เพื่อนำไปจ่ายแก่เจ้าหนี้หรือผู้มีสิทธิรับเงินต่อไป   (๒) การขอเบิกเงินสวัสดิการ ค่าตอบแทน หรือกรณีอื่นใด หรือกรณีที่กระทรวงการคลังกำหนด ให้กรมบัญชีกลางจ่ายเงินเข้าบัญชีเงินฝากธนาคารของส่วนราชการ เพื่อให้ส่วนราชการจ่ายเงินให้แก่ผู้มีสิทธิรับเงินผ่านระบบอิเล็กทรอนิกส์(e-Payment) ตามหลักเกณฑ์วิธีปฏิบัติที่กระทรวงการคลังกำหนด </vt:lpstr>
      <vt:lpstr> ข้อ ๓๐ การเบิกจ่ายเงินงบประมาณรายจ่ายของจังหวัดและกลุ่มจังหวัด ให้เป็นไปตามที่กระทรวงการคลังกำหนด  ข้อ ๓๑ เงินประเภทใดซึ่งโดยลักษณะจะต้องจ่ายประจำเดือนในวันทำการสิ้นเดือน ให้ส่วนราชการส่งคำขอเบิกเงินภายในวันที่สิบห้าของเดือนนั้นหรือตามที่กระทรงการคลังกำหนด</vt:lpstr>
      <vt:lpstr> ส่วนที่ ๑ หลักเกณฑ์การจ่ายเงิน   ข้อ ๓๕ การจ่ายเงินให้กระทำเฉพาะที่มีกฎหมาย ระเบียบ ข้อบังคับ คำสั่ง กำหนดไว้ หรือมติคณะรัฐมนตรีอนุญาตให้จ่ายได้ หรือตามที่ได้รับอนุญาตจากกระทรวงการคลัง และผู้มีอำนาจได้อนุมัติให้จ่ายได้    ข้อ ๓๖ การอนุมัติการจ่ายเงินให้เป็นอำนาจของบุคคล ดังต่อไปนี้  (๑) ส่วนราชการในราชการบริหารส่วนกลาง ให้เป็นอำนาจของหัวหน้าส่วนราชการระดับกรมหรือผู้ที่หัวหน้าส่วนราชการระดับกรมมอบหมาย ซึ่งดำรงตำแหน่งประเภทบริหาร ประเภทอำนวยการ ประเภทวิชาการ ระดับชำนาญการ หรือประเภททั่วไป ระดับอาวุโส หรือเทียบเท่าขึ้นไป หรือผู้ที่มียศตั้งแต่พันโท นาวาโท นาวาอากาศโท หรือ พันตำรวจโทขึ้นไป</vt:lpstr>
      <vt:lpstr>  ส่วนราชการในราชการบริหารส่วนกลางที่มีสำนักงานอยู่ในส่วนภูมิภาคหรือแยกต่างหากจากกระทรวง ทบวง กรม หัวหน้าส่วนราชการระดับกรมจะมอบหมายให้หัวหน้าสำนักงานเป็นผู้อนุมัติสำหรับหน่วยงานนั้นก็ได้        (๒) ส่วนราชการในราชการบริหารส่วนภูมิภาค ให้เป็นอำนาจของหัวหน้าส่วนราชการในภูมิภาค   ข้อ ๓๗ ผู้มีอำนาจอนุมัติการจ่ายเงินมีหน้าที่ในการตรวจสอบการใช้จ่ายเงินให้เป็นไป ตามที่กำหนดไว้ในกฎหมาย หรือกฎ หรือตามที่ได้รับอนุญาตให้จ่าย  ข้อ ๓๘ ให้ผู้มีอำนาจอนุมัติ สั่งอนุมัติการจ่ายเงินพร้อมกับลงลายมือชื่อในหลักฐานการจ่ายหรือหลักฐานการขอรับชำระหนี้ทุกฉบับหรือจะลงลายมือชื่ออนุมัติในหน้างบหลักฐานการ  จ่ายก็ได้</vt:lpstr>
      <vt:lpstr> ข้อ ๓๙ การจ่ายเงินต้องมีหลักฐานการจ่ายไว้เพื่อประโยชน์ในการตรวจสอบ  ข้อ ๔๐ การจ่าย โดยที่ยังมิได้มีการจ่ายเงินให้แก่เจ้าหนี้หรือผู้มีสิทธิรับเงิน ห้ามมิให้ ผู้มีหน้าที่จ่ายเงินเรียกหลักฐานการจ่ายหรือให้ผู้รับเงินลงลายมือชื่อรับเงินในหลักฐาน   ข้อ ๔๑ ข้าราชการ พนักงานราชการ ลูกจ้าง หรือผู้รับบำนาญหรือเบี้ยหวัดที่ไม่สามารถ มารับเงินได้ด้วยตนเอง จะมอบฉันทะให้ผู้อื่นเป็นผู้รับเงินแทนก็ได้ โดยใช้ใบมอบฉันทะ ตามแบบที่กระทรวงการคลังกำหนด  การจ่ายเงินให้แก่บุคคลนอกจากที่กำหนดไว้ในวรรคหนึ่ง หากบุคคลนั้นไม่สามารถมารับเงินได้ด้วยตนเอง จะทำหนังสือมอบอำนาจให้บุคคลอื่นมารับเงินแทนก็ได้  การจ่ายเงินในกรณีที่มีการโอนสิทธิเรียกร้อง และการจ่ายเงินชำระหนี้ให้แก่ผู้ขาย ในต่างประเทศ ให้เป็นไปตามหลักเกณฑ์วิธีการที่กระทรวงการคลังกำหนด</vt:lpstr>
      <vt:lpstr> ข้อ ๔๒ ให้เจ้าหน้าที่ผู้จ่ายเงินประทับตราข้อความว่า“จ่ายเงินแล้ว” โดยลงลายมือชื่อรับรองการจ่ายและระบุชื่อผู้จ่ายเงินด้วยตัวบรรจง พร้อมทั้งวัน เดือน ปี ที่จ่ายกำกับไว้ในหลักฐานการจ่ายเงินทุกฉบับ เพื่อประโยชน์ในการตรวจสอบ  ในกรณีที่หลักฐานการจ่ายเป็นภาษาต่างประเทศ ให้มีคำแปลเป็นภาษาไทย ตามรายการในข้อ ๔๖ ไว้ด้วย และให้ผู้ใช้สิทธิขอเบิกเงินลงลายมือชื่อรับรองคำแปลด้วย   ข้อ ๔๓ การจ่ายเงินทุกรายการต้องมีการบันทึกการจ่ายเงินไว้ในระบบ และให้หัวหน้าส่วนราชการหรือผู้ที่ได้รับมอบหมายเป็นลายลักษณ์อักษรจากหัวหน้าส่วนราชการตรวจสอบการจ่ายเงินกับหลักฐานการจ่ายทุกสิ้นวัน</vt:lpstr>
      <vt:lpstr>ส่วนที่ ๒ หลักฐานการจ่าย  ข้อ ๔๔ การจ่ายเงินของส่วนราชการ ให้ใช้ใบเสร็จรับเงินหรือใบสำคัญรับเงิน ซึ่งผู้รับเงินเป็นผู้ออกให้ หรือรายงานการจ่ายเงินจากระบบอิเล็กทรอนิกส์ (e - Payment) หรือใบรับรองการจ่ายเงิน หรือเอกสารอื่นใด ที่กระทรวงการคลังกำหนดเป็นหลักฐาน การจ่าย ข้อ ๔๕ การจ่ายเงินโดยกรมบัญชีกลาง เพื่อเข้าบัญชีให้กับเจ้าหนี้หรือผู้มีสิทธิรับเงินโดยตรง ให้ใช้รายงานในระบบตามที่กระทรวงการคลังกำหนดเป็นหลักฐานการจ่าย ข้อ ๔๖ ใบเสร็จรับเงินอย่างน้อยต้องมีรายการ ดังต่อไปนี้  (๑) ชื่อ สถานที่อยู่ หรือที่ทำการของผู้รับเงิน  (๒) วัน เดือน ปี ที่รับเงิน  (๓) รายการแสดงการรับเงินระบุว่าเป็นค่าอะไร  (๔) จำนวนเงินทั้งตัวเลขและตัวอักษร  (๕) ลายมือชื่อของผู้รับเงิน</vt:lpstr>
      <vt:lpstr>               ข้อ ๔๗ กรณีส่วนราชการจ่ายเงินรายใด ซึ่งตามลักษณะไม่อาจเรียกใบเสร็จรับเงิน จากผู้รับเงินได้ ให้ผู้รับเงินลงชื่อรับเงินในใบสำคัญรับเงินเพื่อใช้เป็นหลักฐานการจ่าย   ข้อ ๔๘ กรณีข้าราชการ พนักงานราชการ หรือลูกจ้างของส่วนราชการ จ่ายเงินไปโดยได้รับใบเสร็จรับเงินซึ่งมีรายการไม่ครบถ้วนตามข้อ ๔๖ หรือซึ่งตามลักษณะไม่อาจเรียกใบเสร็จรับเงินจากผู้รับเงินได้ ให้ข้าราชการ พนักงานราชการ หรือลูกจ้างนั้น ทำใบรับรองการจ่ายเงินเพื่อนำมาเป็นเอกสารประกอบการขอเบิกเงินต่อส่วนราชการ  ในกรณีที่ได้รับใบเสร็จรับเงินแล้วแต่เกิดสูญหาย ให้ใช้สำเนาใบเสร็จรับเงิน ซึ่งผู้รับเงินรับรองเป็นเอกสารประกอบการขอเบิกเงินแทนได้</vt:lpstr>
      <vt:lpstr> ในกรณีที่ไม่อาจขอสำเนาใบเสร็จรับเงินตามวรรคสองได้ ให้ข้าราชการ พนักงานราชการ หรือลูกจ้างนั้น ทำใบรับรองการจ่ายเงิน โดยชี้แจงเหตุผล พฤติการณ์ที่สูญหายหรือไม่อาจขอสำเนาใบเสร็จรับเงินได้และรับรองว่ายังไม่เคยนำใบเสร็จรับเงินนั้นมาเบิกจ่าย แม้พบภายหลังจะไม่นำมาเบิกจ่ายอีก แล้วเสนอผู้บังคับบัญชาตั้งแต่   ชั้นอธิบดีหรือตำแหน่งเท่าขึ้นไปสำหรับส่วนราชการในราชการบริหารส่วนกลาง หรือผู้ว่าราชการจังหวัดสำหรับส่วนราชการในราชการบริหารส่วนภูมิภาคแล้วแต่กรณี เพื่อพิจารณาอนุมัติ เมื่อได้รับอนุมัติแล้วให้ใช้ใบรับรองนั้นเป็นหลักฐานประกอบ การขอเบิกเงินได้  ข้อ ๔๙ กรณีหลักฐานการจ่ายของส่วนราชการสูญหาย ให้ถือปฏิบัติตามวิธีการ ที่กระทรวงการคลังกำหนด  ข้อ ๕๐ หลักฐานการจ่ายต้องพิมพ์หรือเขียนด้วยหมึก การแก้ไขหลักฐานการจ่ายให้ใช้วิธีขีดฆ่าแล้วพิมพ์หรือเขียนใหม่ และให้ผู้รับเงินลงลายมือชื่อกำกับไว้ทุกแห่ง  ข้อ ๕๑ ให้ส่วนราชการเก็บรักษาหลักฐานการจ่ายไว้ในที่ปลอดภัย มิให้สูญหาย หรือเสียหายได้ ทั้งนี้ เมื่อสำนักงานการตรวจเงินแผ่นดินได้ตรวจสอบแล้วให้เก็บอย่างเอกสารธรรมดาได้</vt:lpstr>
      <vt:lpstr>ส่วนที่ ๓ วิธีปฏิบัติในการจ่ายเงิน  ข้อ ๕๒ การจ่ายเงินให้จ่ายผ่านระบบอิเล็กทรอนิกส์ (e - Payment) ให้แก่ผู้มีสิทธิรับเงิน ที่เป็นข้าราชการ ลูกจ้าง พนักงานราชการ ผู้รับบำนาญ ผู้รับเบี้ยหวัด หรือบุคคลภายนอก รวมทั้งการจ่ายเงินเพื่อชดใช้คืนเงินทดรองราชการ ทั้งนี้ ตามหลักเกณฑ์และวิธีปฏิบัติที่กระทรวง การคลังกำหนด </vt:lpstr>
      <vt:lpstr> การจ่ายเงินเป็นเช็คหรือเงินสด ให้กระทำได้เฉพาะในกรณีที่มีเหตุขัดข้อง หรือมีความจำเป็นเร่งด่วน ซึ่งไม่สามารถดำเนินการตามวรรคหนึ่งได้  ข้อ ๕๓ ในกรณีที่ต้องจ่ายเงินเป็นเช็คตามข้อ ๕๒ วรรคสอง ให้เขียนเช็คสั่งจ่ายเงิน ดังนี้  (๑) การจ่ายเงินให้แก่เจ้าหนี้หรือผู้มีสิทธิรับเงิน ในกรณีซื้อทรัพย์สิน จ้างทำของ หรือเช่าทรัพย์สิน ให้ออกเช็คสั่งจ่ายในนามของเจ้าหนี้หรือผู้มีสิทธิรับเงิน โดยขีดฆ่าคำว่า“หรือผู้ถือ” ออกและขีดคร่อมด้วย  (๒) การจ่ายเงินให้แก่เจ้าหนี้หรือผู้มีสิทธิรับเงิน นอกจากรณีตาม (๑) ให้ออกเช็คสั่งจ่ายในนามของเจ้าหนี้หรือผู้มีสิทธิรับเงิน โดยขีดฆ่าคำว่า  “หรือผู้ถือ” และจะขีดคร่อมหรือไม่ก็ได้  (๓) ในกรณีสั่งจ่ายเงินเพื่อขอรับเงินสดมาจ่าย ให้ออกเช็คสั่งจ่ายในนามเจ้าหน้าที่การเงินของส่วนราชการ และขีดฆ่าคำว่า“หรือผู้ถือ” ออก ห้ามออกเช็คสั่งจ่ายเงินสด</vt:lpstr>
      <vt:lpstr> ห้ามลงลายมือชื่อสั่งจ่ายในเช็คไว้ล่วงหน้า โดยยังมิได้มีการเขียนหรือพิมพ์ ชื่อผู้รับเงิน วันที่ออกเช็ค และจำนวนเงินที่สั่งจ่าย  ข้อ ๕๔ การเขียนหรือพิมพ์จำนวนเงินในเช็คที่เป็นตัวเลขและตัวอักษรให้เขียนหรือพิมพ์  ให้ชิดเส้น และชิดคำว่า “บาท” หรือขีดเส้นหน้าจำนวนเงินทั้งตัวเลขและตัวอักษร โดยไม่มีช่องว่างที่จะเขียนหรือพิมพ์จำนวนเงินเพิ่มเติมได้ และให้ขีดเส้นตรงหลังชื่อสกุล ชื่อบริษัท หรือห้างหุ้นส่วน จนชิดคำว่า “หรือผู้ถือ” โดยมิให้การเขียนหรือพิมพ์ชื่อบุคคลอื่น เพิ่มเติมได้</vt:lpstr>
      <vt:lpstr>ข้อ ๕๕ สัญญาการยืมเงิน สัญญาวางหลักทรัพย์ และสัญญาค้ำประกัน ให้เป็นไปตามแบบที่กระทรวงการคลังกำหนด ข้อ ๕๖ ให้ผู้มีอำนาจอนุมัติการจ่ายเงินตาม ข้อ ๓๖ เป็นผู้มีอำนาจอนุมัติการจ่ายเงินยืมด้วย  ข้อ ๕๗ การจ่ายเงินยืมจะจ่ายได้แต่เฉพาะที่ผู้ยืมได้ทำสัญญาการยืมเงิน และผู้มีอำนาจได้อนุมัติให้จ่ายเงินยืมตามสัญญาการยืมเงินนั้นแล้วเท่านั้น โดยจ่ายผ่านระบบอิเล็กทรอนิกส์ (e-Payment) ตามหลักเกณฑ์วิธีปฏิบัติที่กระทรวงการคลังกำหนด</vt:lpstr>
      <vt:lpstr> ข้อ ๕๘ การยืมเงินของผู้ยืมเงินที่ไม่มีเงินใดๆ ที่ส่วนราชการผู้ให้ยืมจะหักส่งใช้คืนเงินยืมได้ให้ส่วนราชการผู้ให้ยืมกำหนดให้ผู้ยืมนำหลักทรัพย์มาวางเป็นประกันพร้อมทั้งทำสัญญาวางหลักทรัพย์หรือหาบุคคลที่กระทรวงการคลังกำหนดมาทำสัญญาค้ำประกันไว้ต่อส่วนราชการผู้ให้ยืม  ข้อ ๕๙ การอนุมัติให้ยืมเงินเพื่อใช้ในราชการ ให้ผู้มีอำนาจพิจารณาอนุมัติให้ยืมเฉพาะเท่าที่จำเป็น และห้ามมิให้อนุมัติให้ยืมเงินรายใหม่ในเมื่อผู้ยืมมิได้ชำระคืนเงินยืมรายเก่าให้เสร็จสิ้นไปก่อน  ข้อ ๖๐ การจ่ายเงินยืมจากเงินนอกงบประมาณ ให้ส่วนราชการกระทำได้เฉพาะเพื่อใช้จ่ายในการดำเนินงานตามวัตถุประสงค์ของเงินนอกงบประมาณประเภทนั้น หรือกรณีอื่น ซึ่งจำเป็นเร่งด่วนแก่ราชการ และได้รับอนุมัติจากหัวหน้าส่วนราชการผู้ให้ยืมนั้น  ข้อ ๖๑ สัญญาการยืมเงินให้จัดทำขึ้นสองฉบับ พร้อมกับมอบให้ส่วนราชการผู้ให้ยืมเก็บรักษาไว้เป็นหลักฐานหนึ่งฉบับ ให้ผู้ยืมเก็บไว้หนึ่งฉบับ</vt:lpstr>
      <vt:lpstr> ข้อ ๖๒ กรณีที่ต้องจ่ายเงินยืมสำหรับการปฏิบัติราชการที่ติดต่อคาบเกี่ยวจากปีงบประมาณปัจจุบันไปถึงปีงบประมาณถัดไป ให้เบิกเงินยืมงบประมาณในปีปัจจุบัน โดยให้ถือว่า เป็นรายจ่ายของงบประมาณปีปัจจุบัน และให้ใช้จ่ายเงินยืมคาบเกี่ยวปีงบประมาณถัดไป ดังต่อไปนี้  (๑) เงินยืมสำหรับค่าใช้จ่ายในการเดินทางไปราชการ ให้จ่ายได้ไม่เกินเก้าสิบวันนับแต่วันเริ่มต้นปีงบประมาณใหม่  (๒) เงินยืมสำหรับปฏิบัติราชการอื่นๆ ให้จ่ายได้ไม่เกินสามสิบวันนับแต่วันเริ่มต้นปีงบประมาณใหม่            ข้อ ๖๓ การเบิกเงินเพื่อจ่ายเป็นเงินยืมให้แก่บุคคลใดในสังกัดยืมเพื่อปฏิบัติราชการ  ให้กระทำได้เฉพาะงบรายจ่ายหรือรายการ ดังต่อไปนี้  (๑) รายการค่าจ้างชั่วคราว สำหรับค่าจ้างซึ่งไม่มีกำหนดจ่ายเป็นงวดแน่นอน  เป็นประจำ แต่จำเป็นต้องจ่ายให้ลูกจ้างแต่ละวันหรือแต่ละคราวเมื่อเสร็จงานที่จ้าง</vt:lpstr>
      <vt:lpstr> (๒) รายการค่าตอบแทนใช้สอยและวัสดุ  (๓) งบกลาง เฉพาะที่จ่ายเป็นเงินสวัสดิการเกี่ยวกับการศึกษาบุตร หรือเงินสวัสดิการเกี่ยวกับเงินเพิ่มค่าครองชีพชั่วคราวสำหรับลูกจ้างชั่วคราวซึ่งไม่มีกำหนดจ่ายค่าจ้างเป็นงวดแน่นอนเป็นประจำ แต่จำเป็นต้องจ่ายแต่ละวันหรือแต่ละคราวเมื่อเสร็จงานที่จ้าง  (๔) งบรายจ่ายอื่นๆ ที่จ่ายในลักษณะเดียวกันกับ (๑) หรือ (๒)  ข้อ ๖๔ การจ่ายเงินยืมเพื่อเป็นค่าใช้จ่ายในการเดินทางไปราชการ ในราชอาณาจักร ให้จ่ายได้สำหรับระยะเวลาการเดินทางที่ไม่เกินเก้าสิบวัน หากมีความจำเป็นจะต้องจ่ายเกินกว่ากำหนดเวลาดังกล่าว ส่วนราชการจะต้องขอทำความตกลงกับกระทรวงการคลังก่อน  ข้อ ๖๕ ให้ผู้ยืมส่งหลักฐานการจ่ายเงินและเงินเหลือจ่ายที่ยืมไป (ถ้ามี) ภายในกำหนดระยะเวลา ดังนี้ </vt:lpstr>
      <vt:lpstr> (๑) กรณีเดินทางไปประจำต่างสำนักงาน หรือการเดินทางไปราชการประจำ ในต่างประเทศหรือกรณีเดินทางกลับภูมิลำเนาเดิม ให้ส่งแก่ส่วนราชการผู้ให้ยืมโดยทางไปรษณีย์ลงทะเบียนภายในสามสิบวันนับแต่วันที่ได้รับเงิน  (๒) กรณีเดินทางไปราชการอื่น รวมทั้งการเดินทางไปราชการต่างประเทศชั่วคราว ให้ส่งแก่ส่วนราชการผู้ให้ยืมภายในสิบห้าวันนับแต่วันกลับมาถึง  (๓) การยืมเงินเพื่อปฏิบัติราชการนอกจาก (๑) หรือ (๒) ให้ส่งแก่ส่วนราชการ  ผู้ให้ยืมภายในสามสิบวันนับแต่วันได้รับเงิน  การคืนเงินเหลือจ่ายที่ยืม ให้ปฏิบัติตามหลักเกณฑ์วิธีปฏิบัติที่กระทรวงการคลังกำหนด</vt:lpstr>
      <vt:lpstr> ในกรณีที่ผู้ยืมได้ส่งหลักฐานการจ่าย เพื่อส่งใช้คืนเงินยืมแล้วมีเหตุต้องทักท้วง ให้ส่วนราชการผู้ให้ยืมแจ้งข้อทักท้วงให้ผู้ยืมทราบโดยด่วน แล้วให้ผู้ยืมปฏิบัติตาม คำทักท้วงภายในสิบห้าวันนับแต่วันที่ได้รับคำทักท้วง หากผู้ยืมมิได้ดำเนินการตามคำทักท้วงและไม่ได้ชี้แจงเหตุผลให้ส่วนราชการผู้ให้ยืมทราบให้ส่วนราชการผู้ให้ยืมดำเนินการตามเงื่อนไขในสัญญาการยืมเงิน โดยถือว่าผู้ยืมยังมิได้ส่งใช้คืนเงินยืมเท่าจำนวนที่ทักท้วงนั้น  ข้อ ๖๖ เมื่อผู้ยืมส่งหลักฐานการจ่ายและ/หรือเงินเหลือจ่ายที่ยืม (ถ้ามี) ให้เจ้าหน้าที่ผู้รับคืนบันทึกการรับคืนในสัญญาการยืมเงินพร้อมทั้งพิมพ์หลักฐานการรับเงินคืนจากระบบอิเล็กทรอนิกส์ (e - Payment) ตามที่กระทรวงการคลังกำหนด และ/หรืออกใบรับใบสำคัญตามแบบที่กรมบัญชีกลางกำหนดให้ผู้ยืมไว้เป็นหลักฐาน</vt:lpstr>
      <vt:lpstr> ข้อ ๖๗ ให้ส่วนราชการเก็บรักษาสัญญาการยืมเงินซึ่งยังมิได้ชำระคืนเงินยืมให้เสร็จสิ้นไว้ในที่ปลอดภัยอย่าให้สูญหาย และเมื่อผู้ยืมได้ชำระคืนเงินยืมเสร็จสิ้นแล้วให้เก็บรักษาเช่นเดียวกับหลักฐานการจ่าย  ข้อ ๖๘ ในกรณีที่ผู้ยืมมิได้ชำระคืนเงินยืมภายในระยะเวลาที่กำหนด ให้ผู้อำนวยการ กองคลังเรียกให้ชดใช้เงินยืมตามเงื่อนไขในสัญญาการยืมเงินให้เสร็จสิ้นไปโดยเร็ว อย่างช้าไม่เกินสามสิบวันนับแต่วันครบกำหนด  ในกรณีที่ไม่อาจปฏิบัติตามวรรคหนึ่งได้ ให้ผู้อำนวยการกองคลังรายงาน ให้หัวหน้าส่วนราชการ หรือผู้ว่าราชการจังหวัด แล้วแต่กรณีทราบ เพื่อพิจารณาสั่งการบังคับให้เป็นไปตามสัญญาการยืมเงินต่อไป</vt:lpstr>
      <vt:lpstr> ส่วนที่๑ ใบเสร็จรับเงิน ข้อ ๖๙ ใบเสร็จรับเงิน ให้ใช้ตามแบบที่กระทรวงการคลัง กำหนด และให้มีสำเนา  เย็บติดไว้กับเล่มอย่างน้อยหนึ่งฉบับ หรือตามแบบที่ได้รับความเห็นชอบจากกระทรวงการคลัง  ใบเสร็จรับเงินที่ออกด้วยคอมพิวเตอร์ให้เป็นไปตามที่กระทรวงการคลังกำหนด ข้อ ๗๐ ใบเสร็จรับเงิน ให้พิมพ์หมายเลขกำกับเล่ม และหมายเลขกำกับใบเสร็จรับเงินเรียงกันไปทุกฉบับ ข้อ ๗๑ ให้ส่วนราชการจัดทำทะเบียนคุมใบเสร็จรับเงินไว้เพื่อให้ทราบ และตรวจสอบได้ว่าได้จัดพิมพ์ขึ้นจำนวนเท่าใด ได้จ่ายใบเสร็จรับเงินเท่าใด เลขที่ใดถึงเลขที่ใด ให้หน่วยงานใดหรือเจ้าหน้าที่ผู้ใดไปดำเนินการจัดเก็บเงินเมื่อวัน เดือน ปีใด</vt:lpstr>
      <vt:lpstr>(ต่อ)  ข้อ ๗๒ การจ่ายใบเสร็จรับเงิน ให้หน่วยงานหรือเจ้าหน้าที่ไปจัดเก็บเงิน ให้พิจาณาจ่ายในจำนวนที่เหมาะสมแก่ลักษณะงานที่ปฏิบัติ และให้มีหลักฐานการรับส่งใบเสร็จรับเงินนั้นไว้ด้วย  ข้อ ๗๓ ใบเสร็จรับเงินเล่มใด เมื่อไม่มีความจำเป็นต้องใช้ เช่น ยุบเลิกสำนักงานหรือ  ไม่มีการจัดเก็บเงินต่อไปอีก ให้หัวหน้าหน่วยงานที่รับใบเสร็จรับเงินนั้น นำส่งคืนส่วนราชการที่จ่ายใบเสร็จรับเงินนั้นโดยด่วน  ข้อ ๗๔ เมื่อสิ้นปีงบประมาณ ให้หัวหน้าหน่วยงานซึ่งรับใบเสร็จรับเงินไปดำเนินการจัดเก็บเงินรายงานให้ผู้อำนวยการกองคลัง หรือหัวหน้าส่วนราชการในราชการบริหารส่วนภูมิภาคทราบว่ามีใบเสร็จรับเงินอยู่ในความรับผิดชอบเล่มใด เลขที่ใดถึงเลขที่ใด และได้ใช้ใบเสร็จรับเงินไปแล้วเล่มใด เลขที่ใดถึงเลขที่ใด อย่างช้าไม่เกินวันที่          ๓๑ ตุลาคมของปีงบประมาณถัดไป </vt:lpstr>
      <vt:lpstr>(ต่อ)  ข้อ ๗๕ ใบเสร็จรับเงินเล่มใดสำหรับรับเงินของปีงบประมาณใด ให้ใช้รับเงินภายในปีงบประมาณนั้น เมื่อขึ้นปีงบประมาณใหม่ ให้ใช้ใบเสร็จรับเงินเล่มใหม่ ใบเสร็จรับเงินฉบับใดยังไม่ใช้ให้คงติดไว้กับเล่มแต่ให้ปรุ เจาะรู หรือประทับตราเลิกใช้ เพื่อให้เป็น ที่สังเกตมิให้นำมารับเงินได้อีกต่อไป   ข้อ ๗๖ ห้ามขูดลบเพื่อแก้ไขเพิ่มเติมจำนวนเงินหรือชื่อผู้ชำระเงินในใบเสร็จรับเงิน      หากใบเสร็จรับเงินฉบับใดลงรายการรับเงินผิดพลาด ให้ขีดฆ่าจำนวนเงิน และเขียนใหม่ทั้งจำนวนโดยให้ผู้รับเงินลงลายมือชื่อกำกับการขีดฆ่านั้นไว้ หรือขีดฆ่าเลิกใช้ใบเสร็จรับเงินนั้นทั้งฉบับแล้วออกฉบับใหม่ โดยให้นำใบเสร็จรับเงินที่ขีดฆ่าเลิกใช้นั้นติดไว้กับสำเนาใบเสร็จรับเงินในเล่ม </vt:lpstr>
      <vt:lpstr>(ต่อ)  ข้อ ๗๗ ให้ส่วนราชการเก็บรักษาสำเนาใบเสร็จรับเงินซึ่งสำนักงานการตรวจเงินแผ่นดิน ยังมิได้ตรวจสอบไว้ในที่ปลอดภัย อย่าให้สูญหายหรือเสียหายได้ และเมื่อได้ตรวจสอบแล้วให้เก็บไว้อย่างเอกสารธรรมดาได้ ส่วนที่ ๒ การรับเงิน  ข้อ ๗๘ การรับเงินให้รับผ่านระบบอิเล็กทรอนิกส์ (e - Payment) ตามหลักเกณฑ์วิธีปฏิบัติที่กระทรวงการคลังกำหนด เว้นแต่กรณีที่มีเหตุขัดข้องหรือมีความจำเป็นเร่งด่วนซึ่งไม่สามารถรับผ่านระบบอิเล็กทรอนิกส์ (e - Payment) ได้  ให้รับเป็นเงินสดหรือเช็ค หรือเอกสารแทนตัวเงินอื่นที่กระทรวงการคลังกำหนด</vt:lpstr>
      <vt:lpstr>(ต่อ)  ข้อ ๗๙ ในการจัดเก็บหรือรับชำระเงิน ให้ส่วนราชการซึ่งมีหน้าที่จัดเก็บหรือรับชำระเงินนั้นออกใบเสร็จรับเงิน หรือพิมพ์รายงานซึ่งเป็นหลักฐานการรับชำระเงินจากระบบอิเล็กทรอนิกส์ (e-Payment) ตามที่กระทรวงการคลังกำหนด เว้นแต่เป็นการรับชำระเงินค่าธรรมเนียม ค่าบริการหรือการรับเงินอื่นใดที่มีเอกสารของทางราชการระบุจำนวนเงินที่รับชำระอันมีลักษณะเดียวกับใบเสร็จรับเงิน โดยเอกสารดังกล่าวจะต้องมีการควบคุมจำนวนที่รับจ่ายทำนองเดียวกันกับใบเสร็จรับเงิน หรือเป็นการรับเงินตามคำขอเบิกเงินจากคลัง หรือเป็นการได้รับดอกเบี้ยจากบัญชีเงินฝากธนาคารของส่วนราชการ  ในกรณีที่มีความจำเป็นต้องให้เจ้าหน้าที่ไปจัดเก็บหรือชำระเงินนอกที่ตั้งสำนักงานปกติให้ปฏิบัติเช่นเดียวกับวรรคหนึ่ง</vt:lpstr>
      <vt:lpstr>(ต่อ)  ข้อ ๘๐ ให้ใช้ใบเสร็จรับเงินเล่มเดียวกันรับเงินทุกประเภท เว้นแต่เงินประเภทใดที่มีการรับชำระเป็นประจำและมีจำนวนมากราย จะแยกใบเสร็จรับเงินเล่มหนึ่งสำหรับการรับชำระเงินประเภทนั้นก็ได้  ข้อ ๘๑ ให้ส่วนราชการบันทึกข้อมูลการรับเงินในระบบภายในวันที่ได้รับเงิน       เงินประเภทใดที่มีการออกใบเสร็จรับเงินในวันหนึ่งๆ หลายฉบับ จะรวมเงินประเภทนั้น ตามสำเนาใบเสร็จรับเงินทุกฉบับมาบันทึกเป็นรายการเดียวในระบบก็ได้ โดยให้แสดงรายละเอียดว่าเป็นเงินรับตามใบเสร็จเลขใดถึงเลขที่ใดและจำนวนเงินรวมรับทั้งสิ้นเท่าใดไว้ด้านหลังสำเนาใบเสร็จรับเงินฉบับสุดท้าย        ในกรณีที่มีการรับเงินเป็นเงินสดหรือเช็คหรือเอกสารแทนตัวเงินอื่น ภายหลังกำหนดเวลาปิดบัญชีสำหรับวันนั้นแล้ว ให้บันทึกข้อมูลการรับเงินนั้นในระบบในวันทำการถัดไป </vt:lpstr>
      <vt:lpstr>(ต่อ)  ข้อ ๘๒ เมื่อสิ้นเวลารับจ่ายเงิน ให้เจ้าหน้าที่ผู้มีหน้าที่จัดเก็บหรือชำระเงิน นำเงินสดหรือเช็ค หรือเอกสารแทนตัวเงินอื่นที่ได้รับ พร้อมกับสำเนาใบเสร็จรับเงินและเอกสารอื่นที่จัดเก็บในวันนั้นทั้งหมดส่งต่อเจ้าหน้าที่การเงินของส่วนราชการนั้น  ข้อ ๘๓ ให้หัวหน้าส่วนราชการหรือผู้ที่ได้รับมอบหมายเป็นลายลักษณ์อักษร จากหัวหน้าส่วนราชการตรวจสอบจำนวนเงินที่จัดเก็บและนำส่งหลักฐานและรายการที่บันทึกไว้ในระบบว่าถูกต้องครบถ้วนหรือไม่  เมื่อได้ตรวจสอบความถูกต้องตามวรรคหนึ่งแล้ว ให้ผู้ตรวจแสดงยอดรวมเงินรับตามใบเสร็จรับเงินทุกฉบับและ/หรือรายงานซึ่งเป็นหลักฐานการรับชำระเงินจากระบบอิเล็กทรอนิกส์ (e-Payment) ที่ได้รับในวันนั้นทุกฉบับ ไว้ในสำเนาใบเสร็จรับเงินหรือรายงานซึ่งเป็นหลักฐานการรับชำระเงินจากระบบอิเล็กทรอนิกส์(e-Payment) ฉบับสุดท้าย และลงลายมือชื่อกำกับไว้ด้วย </vt:lpstr>
      <vt:lpstr>ส่วนที่ ๑ สถานที่เก็บรักษาเงิน ข้อ ๘๔ ให้ส่วนราชการเก็บรักษาเงินที่จัดเก็บหรือได้รับเป็นเงินสดเงินสดหรือเช็คหรือเอกสารแทนตัวเงินอื่น ไว้ในตู้นิรภัยซึ่งตั้งอยู่ในที่ปลอดภัยของส่วนราชการนั้น ข้อ ๘๕ ตู้นิรภัยให้มีลูกกุญแจอย่างน้อยสองสำรับ แต่ละสำรับไม่น้อยกว่าสองดอกแต่ไม่เกินสามดอกโดยแต่และดอกต้องมีลักษณะต่างกัน โดยสำรับหนึ่งมอบให้กรรมการเก็บรักษาเงิน ส่วนสำรับที่เหลือให้นำฝากเก็บรักษาไว้ในลักษณะหีบห่อ ณ สถานที่ ดังนี้  (๑) สำนักบริหารเงินตรา กรมธนารักษ์ กระทรวงการคลัง สำหรับ ส่วนราชการในราชการบริหารส่วนกลาง</vt:lpstr>
      <vt:lpstr> (๒) สำหรับส่วนราชการในราชการบริหารส่วนกลางที่มีสำนักงานอยู่ในส่วนภูมิภาคและส่วนราชการในราชการบริหารส่วนภูมิภาค ให้เก็บรักษาในสถานที่ที่ปลอดภัย ส่วนที่ ๒ กรรมการเก็บรักษาเงิน  ข้อ ๘๖ ให้หัวหน้าส่วนราชการพิจารณาแต่งตั้งข้าราชการซึ่งดำรงตำแหน่งประเภทวิชาการ ระดับปฏิบัติการ หรือประเภททั่วไป ระดับปฏิบัติงาน หรือเทียบเท่าขึ้นไป ในส่วนราชการนั้นอย่างน้อยสองคน เป็นกรรมการเก็บรักษาเงินของส่วนราชการนั้น</vt:lpstr>
      <vt:lpstr> ข้อ ๘๗ ให้กรรมการเก็บรักษาเงินถือลูกกุญแจตู้นิรภัยคนละหนึ่งดอก ในกรณีที่ตู้นิรภัยมี ลูกกุญแจสามดอกและมีกรรมการเก็บรักษาเงินสองคน ให้กรรมการเก็บรักษาเงินถือลูกกุญแจคนละดอก ส่วนกุญแจที่เหลือให้อยู่ในดุลพินิจของหัวหน้าส่วนราชการที่จะมอบให้กรรมการเก็บรักษาเงินผู้ไดถือลูกกุญแจนั้น        ในกรณีที่มีห้องมั่นคงหรือกรงเหล็ก การถือลูกกุญแจห้องมั่นคงหรือกรงเหล็กให้นำความในวรรคหนึ่งมาใช้บังคับโดยอนุโลม  ข้อ ๘๘ ถ้ากรรมการเก็บรักษาเงินผู้ใดไม่สามารถปฏิบัติหน้าที่ได้ ให้หัวหน้าส่วนราชการพิจารณาแต่งตั้งข้าราชการตามนัยข้อ ๘๖ ปฏิบัติหน้าที่กรรมการเก็บรักษาเงินแทนให้ครบจำนวน การแต่งตั้งผู้ปฏิบัติหน้าที่กรรมการเก็บรักษาเงินแทนจะแต่งตั้งไว้เป็นการประจำก็ได้</vt:lpstr>
      <vt:lpstr>ข้อ ๘๙ ในการส่งมอบและรับมอบลูกกุญแจระหว่างกรรมการเก็บรักษาเงินกับผู้ปฏิบัติหน้าที่กรรมการเก็บรักษาเงินแทน ให้บุคคลดังกล่าวตรวจนับตัวเงินและเอกสารแทนตัวเงินซึ่งเก็บรักษาไว้ในตู้นิรภัยถูกต้องตามรายงานเงินคงเหลือประจำวัน แล้วบันทึกการ ส่งมอบและรับมอบพร้อมกับลงลายมือชื่อกรรมการเก็บรักษาเงินและผู้ปฏิบัติหน้าที่กรรมการรักษาเงินแทนทุกคนไว้ในรายงานเงินคงเหลือประจำวันนั้นด้วย ข้อ ๙๐ กรรมการเก็บรักษาเงินหรือผู้ปฏิบัติหน้าที่กรรมการเก็บรักษาเงินแทน ต้องเก็บรักษาลูกกุญแจไว้ในที่ปลอดภัยมิให้สูญหายหรือให้ผู้ใดลักลอบนำไปพิมพ์แบบลูกกุญแจได้ หากปรากฏว่าลูกกุญแจสูญหาย หรือมีกรณีสงสัยว่าจะมีผู้ปลอมแปลงลูกกุญแจ ให้รีบรายงานให้หัวหน้าส่วนราชการทราบเพื่อสั่งการโดยด่วน</vt:lpstr>
      <vt:lpstr> ข้อ ๙๑ ห้ามกรรมการเก็บรักษาเงินหรือผู้ปฏิบัติหน้าที่กรรมการเก็บรักษาเงินแทนมอบ  ลูกกุญแจให้ผู้อื่นทำหน้าที่กรรมการแทน ส่วนที่ ๓ การเก็บรักษาเงิน  ข้อ ๙๒ ให้ส่วนราชการในราชการบริหารส่วนกลางหรือส่วนภูมิภาค แล้วแต่กรณีจัดทำรายงานเงินคงเหลือประจำวันเป็นประจำทุกวันที่มีการรับเงินสด หรือเช็ค หรือเอกสารแทนตัวเงินอื่น  ในกรณีที่วันใดไม่มีรายการรับจ่ายเงินตามวรรคหนึ่ง จะไม่ทำรายงานเงินคงเหลือประจำวันสำหรับวันนั้นก็ได้ แต่ให้หมายเหตุไว้ในรายงานเงินคงเหลือประจำวันที่มีการรับจ่ายเงินของวันถัดไปด้วย</vt:lpstr>
      <vt:lpstr> รายงานเงินคงเหลือประจำวันให้เป็นไปตามแบบที่กรมบัญชีกลางกำหนด  ข้อ ๙๓ เมื่อสิ้นเวลารับจ่ายเงินให้เจ้าหน้าที่การเงินนำเงินที่จะเก็บรักษาและรายงาน เงินคงเหลือประจำวันส่งมอบให้คณะกรรมการเก็บรักษาเงิน        ให้คณะกรรมการเก็บรักษาเงินร่วมกันตรวจสอบตัวเงิน และเอกสารแทนตัวเงิน กับรายงานเงินคงเหลือประจำวัน เมื่อปรากฏว่าถูกต้องแล้ว ให้เจ้าหน้าที่การเงินนำเงิน และเอกสารแทนตัวเงินเก็บรักษาไว้ในตู้นิรภัย และให้กรรมการเก็บรักษาเงินทุกคน ลงลายมือชื่อในรายงานเงินคงเหลือประจำวันไว้เป็นหลักฐาน</vt:lpstr>
      <vt:lpstr> ข้อ ๙๔ รายงานเงินคงเหลือประจำวัน เมื่อกรรมการเก็บรักษาเงินได้ลงลายมือชื่อแล้ว ให้ผู้อำนวยการกองคลังหรือเจ้าหน้าที่การเงินเสนอหัวหน้าส่วนราชการเพื่อทราบ  ข้อ ๙๕ ในกรณีที่ปรากฏว่าเงินที่ได้รับมอบให้เก็บรักษาไม่ตรงกับจำนวนเงินซึ่งแสดงไว้ ในรายงานเงินคงเหลือประจำวัน ให้คณะกรรมการเก็บรักษาเงินและเจ้าหน้าที่การเงิน    ผู้นำส่งร่วมกันบันทึกจำนวนเงินที่ตรวจนับได้นั้นไว้ในรายงานเงินคงเหลือประจำวัน และลงลายมือชื่อกรรมการเก็บรักษาเงินทุกคนพร้อมด้วยเจ้าหน้าที่การเงินผู้นำส่ง แล้วนำเงินเก็บรักษาในตู้นิรภัย และให้กรรมการเก็บรักษาเงินรายงานให้หัวหน้าส่วนราชการทราบทันทีเพื่อพิจารณาสั่งการต่อไป</vt:lpstr>
      <vt:lpstr> ข้อ ๙๖ เมื่อนำเงินและเอกสารแทนตัวเงินเก็บในตู้นิรภัยเรียบร้อยแล้ว ให้กรรมการเก็บรักษาเงินใส่กุญแจให้เรียบร้อย แล้วลงลายมือชื่อบนกระดาษปิดทับ ในลักษณะที่แผ่นกระดาษปิดทับ จะต้องถูกทำลายเมื่อมีการเปิดตู้นิรภัย      ในกรณีตู้นิรภัยตั้งอยู่ในห้องมั่นคงหรือกรงเหล็ก การลงลายมือชื่อบนกระดาษปิดทับจะกระทำที่ประตูห้องมั่นคงหรือกรงเหล็กเพียงแห่งเดียวก็ได้  ข้อ ๙๗ ในวันทำการถัดไป หากจะต้องนำเงินออกจ่าย ให้คณะกรรมการเก็บรักษาเงินมอบเงินที่เก็บรักษาทั้งหมดให้ผู้อำนวยการกองคลังหรือเจ้าหน้าที่การเงิน แล้วแต่กรณี  รับไปจ่ายโดยให้ผู้อำนวยการกองคลังหรือเจ้าหน้าที่การเงิน แล้วแต่กรณี ลงลายมือชื่อรับเงินไว้ในรายงานเงินคงเหลือประจำวันก่อนวันทำการที่รับเงินไปจ่าย</vt:lpstr>
      <vt:lpstr> ข้อ ๙๘ การเปิดประตูห้องมั่นคง หรือประตูกรงเหล็ก หรือตู้นิรภัยให้กรรมการเก็บรักษาเงินตรวจกุญแจ ลายมือชื่อบนแผ่นกระดาษปิดทับ เมื่อปรากฏว่าอยู่ในสภาพเรียบร้อย จึงให้เปิดได้       หากปรากฏว่าแผ่นกระดาษปิดทับอยู่ในสภาพไม่เรียบร้อย หรือมีพฤติการณ์อื่นใด ที่สงสัยว่าจะมีการทุจริตให้รายงานให้หัวหน้าส่วนราชการนั้นทราบเพื่อพิจารณาสั่งการโดยด่วน</vt:lpstr>
      <vt:lpstr>หมวด ๘ การนำเงินส่ง และฝากคลัง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2019-06-20T14:48:00Z</dcterms:created>
  <dcterms:modified xsi:type="dcterms:W3CDTF">2019-06-21T04:00:32Z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0x0101005815EC37589E894EAEE92AA067771C35</vt:lpwstr>
  </property>
  <property fmtid="{D5CDD505-2E9C-101B-9397-08002B2CF9AE}" pid="3" name="_dlc_DocIdItemGuid">
    <vt:lpwstr>80cc941d-8b7d-44eb-88c7-51b5f6a7c0c9</vt:lpwstr>
  </property>
</Properties>
</file>